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70" r:id="rId2"/>
  </p:sldIdLst>
  <p:sldSz cx="512064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301">
          <p15:clr>
            <a:srgbClr val="A4A3A4"/>
          </p15:clr>
        </p15:guide>
        <p15:guide id="2" pos="21326">
          <p15:clr>
            <a:srgbClr val="A4A3A4"/>
          </p15:clr>
        </p15:guide>
        <p15:guide id="3" pos="16095">
          <p15:clr>
            <a:srgbClr val="A4A3A4"/>
          </p15:clr>
        </p15:guide>
        <p15:guide id="4" pos="590">
          <p15:clr>
            <a:srgbClr val="A4A3A4"/>
          </p15:clr>
        </p15:guide>
        <p15:guide id="5" pos="10957">
          <p15:clr>
            <a:srgbClr val="A4A3A4"/>
          </p15:clr>
        </p15:guide>
        <p15:guide id="6" pos="299">
          <p15:clr>
            <a:srgbClr val="A4A3A4"/>
          </p15:clr>
        </p15:guide>
        <p15:guide id="7" orient="horz" pos="2304">
          <p15:clr>
            <a:srgbClr val="A4A3A4"/>
          </p15:clr>
        </p15:guide>
        <p15:guide id="8" orient="horz" pos="568">
          <p15:clr>
            <a:srgbClr val="A4A3A4"/>
          </p15:clr>
        </p15:guide>
        <p15:guide id="9" pos="21342">
          <p15:clr>
            <a:srgbClr val="A4A3A4"/>
          </p15:clr>
        </p15:guide>
        <p15:guide id="10" pos="16778">
          <p15:clr>
            <a:srgbClr val="A4A3A4"/>
          </p15:clr>
        </p15:guide>
        <p15:guide id="11" pos="11908">
          <p15:clr>
            <a:srgbClr val="A4A3A4"/>
          </p15:clr>
        </p15:guide>
        <p15:guide id="12" pos="59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ean Gordon" initials="SG [4] [2]" lastIdx="3" clrIdx="6">
    <p:extLst/>
  </p:cmAuthor>
  <p:cmAuthor id="1" name="Sean Gordon" initials="SG" lastIdx="2" clrIdx="0">
    <p:extLst/>
  </p:cmAuthor>
  <p:cmAuthor id="8" name="Sean Gordon" initials="SG [5] [2]" lastIdx="3" clrIdx="7">
    <p:extLst/>
  </p:cmAuthor>
  <p:cmAuthor id="2" name="Sean Gordon" initials="SG [2]" lastIdx="1" clrIdx="1">
    <p:extLst/>
  </p:cmAuthor>
  <p:cmAuthor id="3" name="Sean Gordon" initials="SG [3]" lastIdx="1" clrIdx="2">
    <p:extLst/>
  </p:cmAuthor>
  <p:cmAuthor id="4" name="Sean Gordon" initials="SG [4]" lastIdx="1" clrIdx="3">
    <p:extLst/>
  </p:cmAuthor>
  <p:cmAuthor id="5" name="Sean Gordon" initials="SG [5]" lastIdx="1" clrIdx="4">
    <p:extLst/>
  </p:cmAuthor>
  <p:cmAuthor id="6" name="Sean Gordon" initials="SG [3] [2]" lastIdx="3"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FCE"/>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4386"/>
    <p:restoredTop sz="93545" autoAdjust="0"/>
  </p:normalViewPr>
  <p:slideViewPr>
    <p:cSldViewPr snapToGrid="0" snapToObjects="1">
      <p:cViewPr>
        <p:scale>
          <a:sx n="127" d="100"/>
          <a:sy n="127" d="100"/>
        </p:scale>
        <p:origin x="-496" y="-6152"/>
      </p:cViewPr>
      <p:guideLst>
        <p:guide orient="horz" pos="8301"/>
        <p:guide pos="21326"/>
        <p:guide pos="16095"/>
        <p:guide pos="590"/>
        <p:guide pos="10957"/>
        <p:guide pos="299"/>
        <p:guide orient="horz" pos="2304"/>
        <p:guide orient="horz" pos="568"/>
        <p:guide pos="21342"/>
        <p:guide pos="16778"/>
        <p:guide pos="11908"/>
        <p:guide pos="593"/>
      </p:guideLst>
    </p:cSldViewPr>
  </p:slideViewPr>
  <p:notesTextViewPr>
    <p:cViewPr>
      <p:scale>
        <a:sx n="1" d="1"/>
        <a:sy n="1" d="1"/>
      </p:scale>
      <p:origin x="0" y="0"/>
    </p:cViewPr>
  </p:notesTextViewPr>
  <p:sorterViewPr>
    <p:cViewPr>
      <p:scale>
        <a:sx n="66" d="100"/>
        <a:sy n="66" d="100"/>
      </p:scale>
      <p:origin x="0" y="296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scgordon/ConceptMining/RAD/MetaArcheology/LTER_2008_RAD.xlsx"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OverviewEvolution.xlsx" TargetMode="External"/><Relationship Id="rId4" Type="http://schemas.openxmlformats.org/officeDocument/2006/relationships/chartUserShapes" Target="../drawings/drawing1.xml"/><Relationship Id="rId1" Type="http://schemas.microsoft.com/office/2011/relationships/chartStyle" Target="style2.xml"/><Relationship Id="rId2" Type="http://schemas.microsoft.com/office/2011/relationships/chartColorStyle" Target="colors2.xm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scgordon/ConceptMining/Presentations/LTERttImages/OverviewEvolution.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scgordon/ConceptMining/Presentations/LTERttImages/evolution.xlsx" TargetMode="External"/></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oleObject" Target="file://localhost/Users/scgordon/ConceptMining/Presentations/LTERttImages/OverviewEvolution.xlsx" TargetMode="External"/></Relationships>
</file>

<file path=ppt/charts/_rels/chart6.xml.rels><?xml version="1.0" encoding="UTF-8" standalone="yes"?>
<Relationships xmlns="http://schemas.openxmlformats.org/package/2006/relationships"><Relationship Id="rId3" Type="http://schemas.openxmlformats.org/officeDocument/2006/relationships/oleObject" Target="file://localhost/Users/scgordon/ConceptMining/Presentations/LTERttImages/evolution.xlsx" TargetMode="External"/><Relationship Id="rId4" Type="http://schemas.openxmlformats.org/officeDocument/2006/relationships/chartUserShapes" Target="../drawings/drawing2.xml"/><Relationship Id="rId1" Type="http://schemas.microsoft.com/office/2011/relationships/chartStyle" Target="style6.xml"/><Relationship Id="rId2" Type="http://schemas.microsoft.com/office/2011/relationships/chartColorStyle" Target="colors6.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strRef>
          <c:f>recordUnq!$O$15</c:f>
          <c:strCache>
            <c:ptCount val="1"/>
            <c:pt idx="0">
              <c:v>EML Dialect Compared to the LTER_Completeness Recommendation</c:v>
            </c:pt>
          </c:strCache>
        </c:strRef>
      </c:tx>
      <c:layout>
        <c:manualLayout>
          <c:xMode val="edge"/>
          <c:yMode val="edge"/>
          <c:x val="0.210660400315831"/>
          <c:y val="0.015368205482038"/>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23291709198053"/>
          <c:y val="0.0280033954621184"/>
          <c:w val="0.905589397908572"/>
          <c:h val="0.864672474363135"/>
        </c:manualLayout>
      </c:layout>
      <c:lineChart>
        <c:grouping val="standard"/>
        <c:varyColors val="0"/>
        <c:ser>
          <c:idx val="0"/>
          <c:order val="0"/>
          <c:tx>
            <c:strRef>
              <c:f>RecommendationsAnalysis!$B$1</c:f>
              <c:strCache>
                <c:ptCount val="1"/>
                <c:pt idx="0">
                  <c:v>LTER_Completeness</c:v>
                </c:pt>
              </c:strCache>
            </c:strRef>
          </c:tx>
          <c:spPr>
            <a:ln w="304800" cap="rnd" cmpd="sng">
              <a:solidFill>
                <a:schemeClr val="accent1"/>
              </a:solidFill>
              <a:prstDash val="dash"/>
              <a:round/>
            </a:ln>
            <a:effectLst/>
          </c:spPr>
          <c:marker>
            <c:symbol val="circle"/>
            <c:size val="5"/>
            <c:spPr>
              <a:solidFill>
                <a:schemeClr val="accent1"/>
              </a:solidFill>
              <a:ln w="15875">
                <a:solidFill>
                  <a:schemeClr val="accent1"/>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[0]!DRyrange1</c:f>
              <c:numCache>
                <c:formatCode>General</c:formatCode>
                <c:ptCount val="5"/>
                <c:pt idx="0">
                  <c:v>11.0</c:v>
                </c:pt>
                <c:pt idx="1">
                  <c:v>4.0</c:v>
                </c:pt>
                <c:pt idx="2">
                  <c:v>5.0</c:v>
                </c:pt>
                <c:pt idx="3">
                  <c:v>2.0</c:v>
                </c:pt>
                <c:pt idx="4">
                  <c:v>3.0</c:v>
                </c:pt>
              </c:numCache>
            </c:numRef>
          </c:val>
          <c:smooth val="0"/>
        </c:ser>
        <c:ser>
          <c:idx val="1"/>
          <c:order val="1"/>
          <c:tx>
            <c:strRef>
              <c:f>RecommendationsAnalysis!$C$1</c:f>
              <c:strCache>
                <c:ptCount val="1"/>
                <c:pt idx="0">
                  <c:v>EML</c:v>
                </c:pt>
              </c:strCache>
            </c:strRef>
          </c:tx>
          <c:spPr>
            <a:ln w="304800" cap="rnd">
              <a:solidFill>
                <a:schemeClr val="accent2">
                  <a:alpha val="66000"/>
                </a:schemeClr>
              </a:solidFill>
              <a:round/>
            </a:ln>
            <a:effectLst/>
          </c:spPr>
          <c:marker>
            <c:symbol val="circle"/>
            <c:size val="5"/>
            <c:spPr>
              <a:solidFill>
                <a:schemeClr val="accent2"/>
              </a:solidFill>
              <a:ln w="31750">
                <a:solidFill>
                  <a:schemeClr val="accent2">
                    <a:alpha val="0"/>
                  </a:schemeClr>
                </a:solidFill>
              </a:ln>
              <a:effectLst/>
            </c:spPr>
          </c:marker>
          <c:cat>
            <c:strRef>
              <c:f>[0]!DRxrange</c:f>
              <c:strCache>
                <c:ptCount val="5"/>
                <c:pt idx="0">
                  <c:v>LTER_Identification</c:v>
                </c:pt>
                <c:pt idx="1">
                  <c:v>LTER_Discovery</c:v>
                </c:pt>
                <c:pt idx="2">
                  <c:v>LTER_Evaluation</c:v>
                </c:pt>
                <c:pt idx="3">
                  <c:v>LTER_Access</c:v>
                </c:pt>
                <c:pt idx="4">
                  <c:v>LTER_Integration</c:v>
                </c:pt>
              </c:strCache>
            </c:strRef>
          </c:cat>
          <c:val>
            <c:numRef>
              <c:f>[0]!DRyrange2</c:f>
              <c:numCache>
                <c:formatCode>General</c:formatCode>
                <c:ptCount val="5"/>
                <c:pt idx="0">
                  <c:v>11.0</c:v>
                </c:pt>
                <c:pt idx="1">
                  <c:v>4.0</c:v>
                </c:pt>
                <c:pt idx="2">
                  <c:v>5.0</c:v>
                </c:pt>
                <c:pt idx="3">
                  <c:v>2.0</c:v>
                </c:pt>
                <c:pt idx="4">
                  <c:v>3.0</c:v>
                </c:pt>
              </c:numCache>
            </c:numRef>
          </c:val>
          <c:smooth val="0"/>
        </c:ser>
        <c:dLbls>
          <c:showLegendKey val="0"/>
          <c:showVal val="0"/>
          <c:showCatName val="0"/>
          <c:showSerName val="0"/>
          <c:showPercent val="0"/>
          <c:showBubbleSize val="0"/>
        </c:dLbls>
        <c:marker val="1"/>
        <c:smooth val="0"/>
        <c:axId val="1734322144"/>
        <c:axId val="1731863024"/>
      </c:lineChart>
      <c:catAx>
        <c:axId val="1734322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1863024"/>
        <c:crosses val="autoZero"/>
        <c:auto val="1"/>
        <c:lblAlgn val="ctr"/>
        <c:lblOffset val="100"/>
        <c:noMultiLvlLbl val="0"/>
      </c:catAx>
      <c:valAx>
        <c:axId val="17318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r>
                  <a:rPr lang="en-US" sz="2400" dirty="0" smtClean="0">
                    <a:solidFill>
                      <a:schemeClr val="tx1"/>
                    </a:solidFill>
                  </a:rPr>
                  <a:t># Concepts</a:t>
                </a:r>
                <a:endParaRPr lang="en-US" sz="2400" dirty="0">
                  <a:solidFill>
                    <a:schemeClr val="tx1"/>
                  </a:solidFill>
                </a:endParaRP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crossAx val="1734322144"/>
        <c:crosses val="autoZero"/>
        <c:crossBetween val="between"/>
      </c:valAx>
      <c:spPr>
        <a:noFill/>
        <a:ln>
          <a:noFill/>
        </a:ln>
        <a:effectLst/>
      </c:spPr>
    </c:plotArea>
    <c:legend>
      <c:legendPos val="b"/>
      <c:layout>
        <c:manualLayout>
          <c:xMode val="edge"/>
          <c:yMode val="edge"/>
          <c:x val="0.659396114933884"/>
          <c:y val="0.364670510002915"/>
          <c:w val="0.306553900912586"/>
          <c:h val="0.13209698398323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u="none" strike="noStrike" baseline="0" dirty="0" smtClean="0">
                <a:effectLst/>
              </a:rPr>
              <a:t>LTER Identification</a:t>
            </a:r>
            <a:r>
              <a:rPr lang="en-US" sz="4000" b="0" i="0" u="none" strike="noStrike" baseline="0" dirty="0" smtClean="0"/>
              <a:t> </a:t>
            </a:r>
            <a:r>
              <a:rPr lang="en-US" sz="4000" dirty="0" smtClean="0"/>
              <a:t>Completeness</a:t>
            </a:r>
            <a:endParaRPr lang="en-US" sz="4000" dirty="0"/>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3349398105605"/>
          <c:y val="0.124572511926541"/>
          <c:w val="0.920353363275941"/>
          <c:h val="0.725002854741792"/>
        </c:manualLayout>
      </c:layout>
      <c:barChart>
        <c:barDir val="col"/>
        <c:grouping val="stacked"/>
        <c:varyColors val="0"/>
        <c:ser>
          <c:idx val="0"/>
          <c:order val="0"/>
          <c:tx>
            <c:strRef>
              <c:f>IDspiralCounts!$G$10</c:f>
              <c:strCache>
                <c:ptCount val="1"/>
                <c:pt idx="0">
                  <c:v>0</c:v>
                </c:pt>
              </c:strCache>
            </c:strRef>
          </c:tx>
          <c:spPr>
            <a:solidFill>
              <a:schemeClr val="accent1"/>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IDspiralCounts!$G$11:$G$22</c:f>
              <c:numCache>
                <c:formatCode>General</c:formatCode>
                <c:ptCount val="12"/>
                <c:pt idx="0">
                  <c:v>60.0</c:v>
                </c:pt>
                <c:pt idx="1">
                  <c:v>79.0</c:v>
                </c:pt>
                <c:pt idx="2">
                  <c:v>146.0</c:v>
                </c:pt>
                <c:pt idx="3">
                  <c:v>89.0</c:v>
                </c:pt>
                <c:pt idx="4">
                  <c:v>47.0</c:v>
                </c:pt>
                <c:pt idx="5">
                  <c:v>70.0</c:v>
                </c:pt>
                <c:pt idx="6">
                  <c:v>23.0</c:v>
                </c:pt>
                <c:pt idx="7">
                  <c:v>73.0</c:v>
                </c:pt>
                <c:pt idx="8">
                  <c:v>183.0</c:v>
                </c:pt>
                <c:pt idx="9">
                  <c:v>90.0</c:v>
                </c:pt>
                <c:pt idx="10">
                  <c:v>16.0</c:v>
                </c:pt>
                <c:pt idx="11">
                  <c:v>86.0</c:v>
                </c:pt>
              </c:numCache>
            </c:numRef>
          </c:val>
        </c:ser>
        <c:ser>
          <c:idx val="1"/>
          <c:order val="1"/>
          <c:tx>
            <c:strRef>
              <c:f>IDspiralCounts!$H$10</c:f>
              <c:strCache>
                <c:ptCount val="1"/>
                <c:pt idx="0">
                  <c:v>1</c:v>
                </c:pt>
              </c:strCache>
            </c:strRef>
          </c:tx>
          <c:spPr>
            <a:solidFill>
              <a:schemeClr val="accent2"/>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IDspiralCounts!$H$11:$H$22</c:f>
              <c:numCache>
                <c:formatCode>General</c:formatCode>
                <c:ptCount val="12"/>
                <c:pt idx="0">
                  <c:v>21.0</c:v>
                </c:pt>
                <c:pt idx="1">
                  <c:v>71.0</c:v>
                </c:pt>
                <c:pt idx="2">
                  <c:v>47.0</c:v>
                </c:pt>
                <c:pt idx="3">
                  <c:v>53.0</c:v>
                </c:pt>
                <c:pt idx="4">
                  <c:v>101.0</c:v>
                </c:pt>
                <c:pt idx="5">
                  <c:v>17.0</c:v>
                </c:pt>
                <c:pt idx="6">
                  <c:v>33.0</c:v>
                </c:pt>
                <c:pt idx="7">
                  <c:v>30.0</c:v>
                </c:pt>
                <c:pt idx="8">
                  <c:v>35.0</c:v>
                </c:pt>
                <c:pt idx="9">
                  <c:v>130.0</c:v>
                </c:pt>
                <c:pt idx="10">
                  <c:v>15.0</c:v>
                </c:pt>
                <c:pt idx="11">
                  <c:v>66.0</c:v>
                </c:pt>
              </c:numCache>
            </c:numRef>
          </c:val>
        </c:ser>
        <c:ser>
          <c:idx val="2"/>
          <c:order val="2"/>
          <c:tx>
            <c:strRef>
              <c:f>IDspiralCounts!$I$10</c:f>
              <c:strCache>
                <c:ptCount val="1"/>
                <c:pt idx="0">
                  <c:v>2</c:v>
                </c:pt>
              </c:strCache>
            </c:strRef>
          </c:tx>
          <c:spPr>
            <a:solidFill>
              <a:schemeClr val="accent3"/>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IDspiralCounts!$I$11:$I$22</c:f>
              <c:numCache>
                <c:formatCode>General</c:formatCode>
                <c:ptCount val="12"/>
                <c:pt idx="0">
                  <c:v>127.0</c:v>
                </c:pt>
                <c:pt idx="1">
                  <c:v>59.0</c:v>
                </c:pt>
                <c:pt idx="2">
                  <c:v>22.0</c:v>
                </c:pt>
                <c:pt idx="3">
                  <c:v>14.0</c:v>
                </c:pt>
                <c:pt idx="4">
                  <c:v>81.0</c:v>
                </c:pt>
                <c:pt idx="5">
                  <c:v>54.0</c:v>
                </c:pt>
                <c:pt idx="6">
                  <c:v>49.0</c:v>
                </c:pt>
                <c:pt idx="7">
                  <c:v>24.0</c:v>
                </c:pt>
                <c:pt idx="8">
                  <c:v>16.0</c:v>
                </c:pt>
                <c:pt idx="9">
                  <c:v>25.0</c:v>
                </c:pt>
                <c:pt idx="10">
                  <c:v>212.0</c:v>
                </c:pt>
                <c:pt idx="11">
                  <c:v>60.0</c:v>
                </c:pt>
              </c:numCache>
            </c:numRef>
          </c:val>
        </c:ser>
        <c:ser>
          <c:idx val="3"/>
          <c:order val="3"/>
          <c:tx>
            <c:strRef>
              <c:f>IDspiralCounts!$J$10</c:f>
              <c:strCache>
                <c:ptCount val="1"/>
                <c:pt idx="0">
                  <c:v>3</c:v>
                </c:pt>
              </c:strCache>
            </c:strRef>
          </c:tx>
          <c:spPr>
            <a:solidFill>
              <a:schemeClr val="accent4"/>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IDspiralCounts!$J$11:$J$22</c:f>
              <c:numCache>
                <c:formatCode>General</c:formatCode>
                <c:ptCount val="12"/>
                <c:pt idx="0">
                  <c:v>21.0</c:v>
                </c:pt>
                <c:pt idx="1">
                  <c:v>41.0</c:v>
                </c:pt>
                <c:pt idx="2">
                  <c:v>5.0</c:v>
                </c:pt>
                <c:pt idx="3">
                  <c:v>69.0</c:v>
                </c:pt>
                <c:pt idx="4">
                  <c:v>21.0</c:v>
                </c:pt>
                <c:pt idx="5">
                  <c:v>94.0</c:v>
                </c:pt>
                <c:pt idx="6">
                  <c:v>111.0</c:v>
                </c:pt>
                <c:pt idx="7">
                  <c:v>112.0</c:v>
                </c:pt>
                <c:pt idx="8">
                  <c:v>16.0</c:v>
                </c:pt>
                <c:pt idx="9">
                  <c:v>4.0</c:v>
                </c:pt>
                <c:pt idx="10">
                  <c:v>6.0</c:v>
                </c:pt>
                <c:pt idx="11">
                  <c:v>38.0</c:v>
                </c:pt>
              </c:numCache>
            </c:numRef>
          </c:val>
        </c:ser>
        <c:ser>
          <c:idx val="4"/>
          <c:order val="4"/>
          <c:tx>
            <c:strRef>
              <c:f>IDspiralCounts!$K$10</c:f>
              <c:strCache>
                <c:ptCount val="1"/>
                <c:pt idx="0">
                  <c:v>4</c:v>
                </c:pt>
              </c:strCache>
            </c:strRef>
          </c:tx>
          <c:spPr>
            <a:solidFill>
              <a:schemeClr val="accent5"/>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IDspiralCounts!$K$11:$K$22</c:f>
              <c:numCache>
                <c:formatCode>General</c:formatCode>
                <c:ptCount val="12"/>
                <c:pt idx="0">
                  <c:v>19.0</c:v>
                </c:pt>
                <c:pt idx="1">
                  <c:v>0.0</c:v>
                </c:pt>
                <c:pt idx="2">
                  <c:v>27.0</c:v>
                </c:pt>
                <c:pt idx="3">
                  <c:v>10.0</c:v>
                </c:pt>
                <c:pt idx="4">
                  <c:v>0.0</c:v>
                </c:pt>
                <c:pt idx="5">
                  <c:v>14.0</c:v>
                </c:pt>
                <c:pt idx="6">
                  <c:v>20.0</c:v>
                </c:pt>
                <c:pt idx="7">
                  <c:v>8.0</c:v>
                </c:pt>
                <c:pt idx="8">
                  <c:v>0.0</c:v>
                </c:pt>
                <c:pt idx="9">
                  <c:v>1.0</c:v>
                </c:pt>
                <c:pt idx="10">
                  <c:v>1.0</c:v>
                </c:pt>
                <c:pt idx="11">
                  <c:v>0.0</c:v>
                </c:pt>
              </c:numCache>
            </c:numRef>
          </c:val>
        </c:ser>
        <c:ser>
          <c:idx val="5"/>
          <c:order val="5"/>
          <c:tx>
            <c:strRef>
              <c:f>IDspiralCounts!$L$10</c:f>
              <c:strCache>
                <c:ptCount val="1"/>
                <c:pt idx="0">
                  <c:v>5</c:v>
                </c:pt>
              </c:strCache>
            </c:strRef>
          </c:tx>
          <c:spPr>
            <a:solidFill>
              <a:schemeClr val="accent6"/>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IDspiralCounts!$L$11:$L$22</c:f>
              <c:numCache>
                <c:formatCode>General</c:formatCode>
                <c:ptCount val="12"/>
                <c:pt idx="0">
                  <c:v>0.0</c:v>
                </c:pt>
                <c:pt idx="1">
                  <c:v>0.0</c:v>
                </c:pt>
                <c:pt idx="2">
                  <c:v>3.0</c:v>
                </c:pt>
                <c:pt idx="3">
                  <c:v>9.0</c:v>
                </c:pt>
                <c:pt idx="4">
                  <c:v>0.0</c:v>
                </c:pt>
                <c:pt idx="5">
                  <c:v>1.0</c:v>
                </c:pt>
                <c:pt idx="6">
                  <c:v>14.0</c:v>
                </c:pt>
                <c:pt idx="7">
                  <c:v>2.0</c:v>
                </c:pt>
                <c:pt idx="8">
                  <c:v>0.0</c:v>
                </c:pt>
                <c:pt idx="9">
                  <c:v>0.0</c:v>
                </c:pt>
                <c:pt idx="10">
                  <c:v>0.0</c:v>
                </c:pt>
                <c:pt idx="11">
                  <c:v>0.0</c:v>
                </c:pt>
              </c:numCache>
            </c:numRef>
          </c:val>
        </c:ser>
        <c:ser>
          <c:idx val="6"/>
          <c:order val="6"/>
          <c:tx>
            <c:strRef>
              <c:f>IDspiralCounts!$M$10</c:f>
              <c:strCache>
                <c:ptCount val="1"/>
                <c:pt idx="0">
                  <c:v>6</c:v>
                </c:pt>
              </c:strCache>
            </c:strRef>
          </c:tx>
          <c:spPr>
            <a:solidFill>
              <a:schemeClr val="accent1">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IDspiralCounts!$M$11:$M$22</c:f>
              <c:numCache>
                <c:formatCode>General</c:formatCode>
                <c:ptCount val="12"/>
                <c:pt idx="0">
                  <c:v>0.0</c:v>
                </c:pt>
                <c:pt idx="1">
                  <c:v>0.0</c:v>
                </c:pt>
                <c:pt idx="2">
                  <c:v>0.0</c:v>
                </c:pt>
                <c:pt idx="3">
                  <c:v>6.0</c:v>
                </c:pt>
                <c:pt idx="4">
                  <c:v>0.0</c:v>
                </c:pt>
                <c:pt idx="5">
                  <c:v>0.0</c:v>
                </c:pt>
                <c:pt idx="6">
                  <c:v>0.0</c:v>
                </c:pt>
                <c:pt idx="7">
                  <c:v>1.0</c:v>
                </c:pt>
                <c:pt idx="8">
                  <c:v>0.0</c:v>
                </c:pt>
                <c:pt idx="9">
                  <c:v>0.0</c:v>
                </c:pt>
                <c:pt idx="10">
                  <c:v>0.0</c:v>
                </c:pt>
                <c:pt idx="11">
                  <c:v>0.0</c:v>
                </c:pt>
              </c:numCache>
            </c:numRef>
          </c:val>
        </c:ser>
        <c:ser>
          <c:idx val="7"/>
          <c:order val="7"/>
          <c:tx>
            <c:strRef>
              <c:f>IDspiralCounts!$N$10</c:f>
              <c:strCache>
                <c:ptCount val="1"/>
                <c:pt idx="0">
                  <c:v>7</c:v>
                </c:pt>
              </c:strCache>
            </c:strRef>
          </c:tx>
          <c:spPr>
            <a:solidFill>
              <a:schemeClr val="accent2">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IDspiralCounts!$N$11:$N$22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8"/>
          <c:order val="8"/>
          <c:tx>
            <c:strRef>
              <c:f>IDspiralCounts!$O$10</c:f>
              <c:strCache>
                <c:ptCount val="1"/>
                <c:pt idx="0">
                  <c:v>8</c:v>
                </c:pt>
              </c:strCache>
            </c:strRef>
          </c:tx>
          <c:spPr>
            <a:solidFill>
              <a:schemeClr val="accent3">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IDspiralCounts!$O$11:$O$22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9"/>
          <c:order val="9"/>
          <c:tx>
            <c:strRef>
              <c:f>IDspiralCounts!$P$10</c:f>
              <c:strCache>
                <c:ptCount val="1"/>
                <c:pt idx="0">
                  <c:v>9</c:v>
                </c:pt>
              </c:strCache>
            </c:strRef>
          </c:tx>
          <c:spPr>
            <a:solidFill>
              <a:schemeClr val="accent4">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IDspiralCounts!$P$11:$P$22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0"/>
          <c:order val="10"/>
          <c:tx>
            <c:strRef>
              <c:f>IDspiralCounts!$Q$10</c:f>
              <c:strCache>
                <c:ptCount val="1"/>
                <c:pt idx="0">
                  <c:v>10</c:v>
                </c:pt>
              </c:strCache>
            </c:strRef>
          </c:tx>
          <c:spPr>
            <a:solidFill>
              <a:schemeClr val="accent5">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IDspiralCounts!$Q$11:$Q$22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ser>
          <c:idx val="11"/>
          <c:order val="11"/>
          <c:tx>
            <c:strRef>
              <c:f>IDspiralCounts!$R$10</c:f>
              <c:strCache>
                <c:ptCount val="1"/>
                <c:pt idx="0">
                  <c:v>11</c:v>
                </c:pt>
              </c:strCache>
            </c:strRef>
          </c:tx>
          <c:spPr>
            <a:solidFill>
              <a:schemeClr val="accent6">
                <a:lumMod val="60000"/>
              </a:schemeClr>
            </a:solidFill>
            <a:ln>
              <a:noFill/>
            </a:ln>
            <a:effectLst/>
          </c:spPr>
          <c:invertIfNegative val="0"/>
          <c:cat>
            <c:numRef>
              <c:f>IDspiralCounts!$F$11:$F$22</c:f>
              <c:numCache>
                <c:formatCode>General</c:formatCode>
                <c:ptCount val="12"/>
                <c:pt idx="0">
                  <c:v>2005.0</c:v>
                </c:pt>
                <c:pt idx="1">
                  <c:v>2006.0</c:v>
                </c:pt>
                <c:pt idx="2">
                  <c:v>2007.0</c:v>
                </c:pt>
                <c:pt idx="3">
                  <c:v>2008.0</c:v>
                </c:pt>
                <c:pt idx="4">
                  <c:v>2009.0</c:v>
                </c:pt>
                <c:pt idx="5">
                  <c:v>2010.0</c:v>
                </c:pt>
                <c:pt idx="6">
                  <c:v>2011.0</c:v>
                </c:pt>
                <c:pt idx="7">
                  <c:v>2012.0</c:v>
                </c:pt>
                <c:pt idx="8">
                  <c:v>2013.0</c:v>
                </c:pt>
                <c:pt idx="9">
                  <c:v>2014.0</c:v>
                </c:pt>
                <c:pt idx="10">
                  <c:v>2015.0</c:v>
                </c:pt>
                <c:pt idx="11">
                  <c:v>2016.0</c:v>
                </c:pt>
              </c:numCache>
            </c:numRef>
          </c:cat>
          <c:val>
            <c:numRef>
              <c:f>IDspiralCounts!$R$11:$R$22</c:f>
              <c:numCache>
                <c:formatCode>General</c:formatCode>
                <c:ptCount val="12"/>
                <c:pt idx="0">
                  <c:v>0.0</c:v>
                </c:pt>
                <c:pt idx="1">
                  <c:v>0.0</c:v>
                </c:pt>
                <c:pt idx="2">
                  <c:v>0.0</c:v>
                </c:pt>
                <c:pt idx="3">
                  <c:v>0.0</c:v>
                </c:pt>
                <c:pt idx="4">
                  <c:v>0.0</c:v>
                </c:pt>
                <c:pt idx="5">
                  <c:v>0.0</c:v>
                </c:pt>
                <c:pt idx="6">
                  <c:v>0.0</c:v>
                </c:pt>
                <c:pt idx="7">
                  <c:v>0.0</c:v>
                </c:pt>
                <c:pt idx="8">
                  <c:v>0.0</c:v>
                </c:pt>
                <c:pt idx="9">
                  <c:v>0.0</c:v>
                </c:pt>
                <c:pt idx="10">
                  <c:v>0.0</c:v>
                </c:pt>
                <c:pt idx="11">
                  <c:v>0.0</c:v>
                </c:pt>
              </c:numCache>
            </c:numRef>
          </c:val>
        </c:ser>
        <c:dLbls>
          <c:showLegendKey val="0"/>
          <c:showVal val="0"/>
          <c:showCatName val="0"/>
          <c:showSerName val="0"/>
          <c:showPercent val="0"/>
          <c:showBubbleSize val="0"/>
        </c:dLbls>
        <c:gapWidth val="87"/>
        <c:overlap val="100"/>
        <c:axId val="1818171312"/>
        <c:axId val="1817224592"/>
      </c:barChart>
      <c:catAx>
        <c:axId val="181817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224592"/>
        <c:crosses val="autoZero"/>
        <c:auto val="1"/>
        <c:lblAlgn val="ctr"/>
        <c:lblOffset val="100"/>
        <c:noMultiLvlLbl val="0"/>
      </c:catAx>
      <c:valAx>
        <c:axId val="1817224592"/>
        <c:scaling>
          <c:orientation val="minMax"/>
          <c:max val="25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of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low"/>
        <c:spPr>
          <a:noFill/>
          <a:ln>
            <a:noFill/>
          </a:ln>
          <a:effectLst/>
        </c:spPr>
        <c:txPr>
          <a:bodyPr rot="-60000000" spcFirstLastPara="1" vertOverflow="ellipsis" vert="horz" wrap="square" anchor="b"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8171312"/>
        <c:crosses val="autoZero"/>
        <c:crossBetween val="between"/>
      </c:valAx>
      <c:spPr>
        <a:noFill/>
        <a:ln w="25400">
          <a:noFill/>
        </a:ln>
        <a:effectLst/>
      </c:spPr>
    </c:plotArea>
    <c:legend>
      <c:legendPos val="b"/>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462644789120162"/>
          <c:y val="0.926034681998234"/>
          <c:w val="0.314093246770294"/>
          <c:h val="0.058754646043747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dirty="0" smtClean="0"/>
              <a:t>LTER Collection Heterogeneity</a:t>
            </a:r>
            <a:endParaRPr lang="en-US" sz="4000" dirty="0"/>
          </a:p>
        </c:rich>
      </c:tx>
      <c:layout>
        <c:manualLayout>
          <c:xMode val="edge"/>
          <c:yMode val="edge"/>
          <c:x val="0.336145822540734"/>
          <c:y val="0.155168327089946"/>
        </c:manualLayout>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965910533437618"/>
          <c:y val="0.32797614579505"/>
          <c:w val="0.892765198316351"/>
          <c:h val="0.459371194994672"/>
        </c:manualLayout>
      </c:layout>
      <c:barChart>
        <c:barDir val="col"/>
        <c:grouping val="clustered"/>
        <c:varyColors val="0"/>
        <c:ser>
          <c:idx val="1"/>
          <c:order val="0"/>
          <c:spPr>
            <a:solidFill>
              <a:schemeClr val="accent2"/>
            </a:solidFill>
            <a:ln>
              <a:noFill/>
            </a:ln>
            <a:effectLst/>
          </c:spPr>
          <c:invertIfNegative val="0"/>
          <c:cat>
            <c:numRef>
              <c:f>sigScoreGroups!$A$1:$W$1</c:f>
              <c:numCache>
                <c:formatCode>General</c:formatCode>
                <c:ptCount val="23"/>
                <c:pt idx="0">
                  <c:v>2005.0</c:v>
                </c:pt>
                <c:pt idx="2">
                  <c:v>2006.0</c:v>
                </c:pt>
                <c:pt idx="4">
                  <c:v>2007.0</c:v>
                </c:pt>
                <c:pt idx="6">
                  <c:v>2008.0</c:v>
                </c:pt>
                <c:pt idx="8">
                  <c:v>2009.0</c:v>
                </c:pt>
                <c:pt idx="10">
                  <c:v>2010.0</c:v>
                </c:pt>
                <c:pt idx="12">
                  <c:v>2011.0</c:v>
                </c:pt>
                <c:pt idx="14">
                  <c:v>2012.0</c:v>
                </c:pt>
                <c:pt idx="16">
                  <c:v>2013.0</c:v>
                </c:pt>
                <c:pt idx="18">
                  <c:v>2014.0</c:v>
                </c:pt>
                <c:pt idx="20">
                  <c:v>2015.0</c:v>
                </c:pt>
                <c:pt idx="22">
                  <c:v>2016.0</c:v>
                </c:pt>
              </c:numCache>
            </c:numRef>
          </c:cat>
          <c:val>
            <c:numRef>
              <c:f>sigScoreGroups!$A$57:$W$57</c:f>
              <c:numCache>
                <c:formatCode>General</c:formatCode>
                <c:ptCount val="23"/>
                <c:pt idx="0">
                  <c:v>48.0</c:v>
                </c:pt>
                <c:pt idx="2">
                  <c:v>31.0</c:v>
                </c:pt>
                <c:pt idx="4">
                  <c:v>40.0</c:v>
                </c:pt>
                <c:pt idx="6">
                  <c:v>29.0</c:v>
                </c:pt>
                <c:pt idx="8">
                  <c:v>29.0</c:v>
                </c:pt>
                <c:pt idx="10">
                  <c:v>29.0</c:v>
                </c:pt>
                <c:pt idx="12">
                  <c:v>53.0</c:v>
                </c:pt>
                <c:pt idx="14">
                  <c:v>44.0</c:v>
                </c:pt>
                <c:pt idx="16">
                  <c:v>27.0</c:v>
                </c:pt>
                <c:pt idx="18">
                  <c:v>29.0</c:v>
                </c:pt>
                <c:pt idx="20">
                  <c:v>21.0</c:v>
                </c:pt>
                <c:pt idx="22">
                  <c:v>44.0</c:v>
                </c:pt>
              </c:numCache>
            </c:numRef>
          </c:val>
        </c:ser>
        <c:dLbls>
          <c:showLegendKey val="0"/>
          <c:showVal val="0"/>
          <c:showCatName val="0"/>
          <c:showSerName val="0"/>
          <c:showPercent val="0"/>
          <c:showBubbleSize val="0"/>
        </c:dLbls>
        <c:gapWidth val="0"/>
        <c:overlap val="-81"/>
        <c:axId val="1817560400"/>
        <c:axId val="1817563024"/>
      </c:barChart>
      <c:catAx>
        <c:axId val="1817560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3024"/>
        <c:crosses val="autoZero"/>
        <c:auto val="1"/>
        <c:lblAlgn val="ctr"/>
        <c:lblOffset val="100"/>
        <c:noMultiLvlLbl val="0"/>
      </c:catAx>
      <c:valAx>
        <c:axId val="181756302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smtClean="0"/>
                  <a:t># Signatures</a:t>
                </a:r>
                <a:endParaRPr lang="en-US" sz="2400" dirty="0"/>
              </a:p>
            </c:rich>
          </c:tx>
          <c:layout>
            <c:manualLayout>
              <c:xMode val="edge"/>
              <c:yMode val="edge"/>
              <c:x val="0.00781037849654519"/>
              <c:y val="0.311468495246414"/>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7560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4000" b="0" i="0" u="none" strike="noStrike" baseline="0" dirty="0" smtClean="0">
                <a:effectLst/>
              </a:rPr>
              <a:t>LTER Identification</a:t>
            </a:r>
            <a:r>
              <a:rPr lang="en-US" sz="4000" b="0" i="0" u="none" strike="noStrike" baseline="0" dirty="0" smtClean="0"/>
              <a:t> </a:t>
            </a:r>
            <a:r>
              <a:rPr lang="en-US" sz="4000" dirty="0" smtClean="0"/>
              <a:t>Incomplete</a:t>
            </a:r>
            <a:r>
              <a:rPr lang="en-US" sz="4000" baseline="0" dirty="0" smtClean="0"/>
              <a:t> Concepts</a:t>
            </a:r>
            <a:endParaRPr lang="en-US" sz="4000"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076990054406709"/>
          <c:y val="0.111884311967927"/>
          <c:w val="0.922904289059643"/>
          <c:h val="0.739818877903684"/>
        </c:manualLayout>
      </c:layout>
      <c:lineChart>
        <c:grouping val="standard"/>
        <c:varyColors val="0"/>
        <c:ser>
          <c:idx val="3"/>
          <c:order val="0"/>
          <c:tx>
            <c:strRef>
              <c:f>[2]data!$D$8</c:f>
              <c:strCache>
                <c:ptCount val="1"/>
                <c:pt idx="0">
                  <c:v>Metadata Contact</c:v>
                </c:pt>
              </c:strCache>
            </c:strRef>
          </c:tx>
          <c:spPr>
            <a:ln w="76200" cap="rnd">
              <a:solidFill>
                <a:schemeClr val="accent4"/>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[2]data!$E$8:$O$8</c:f>
              <c:numCache>
                <c:formatCode>0.00%</c:formatCode>
                <c:ptCount val="11"/>
                <c:pt idx="0">
                  <c:v>0.704</c:v>
                </c:pt>
                <c:pt idx="1">
                  <c:v>0.768</c:v>
                </c:pt>
                <c:pt idx="2">
                  <c:v>0.592</c:v>
                </c:pt>
                <c:pt idx="3">
                  <c:v>0.444</c:v>
                </c:pt>
                <c:pt idx="4">
                  <c:v>0.46</c:v>
                </c:pt>
                <c:pt idx="5">
                  <c:v>0.32</c:v>
                </c:pt>
                <c:pt idx="6">
                  <c:v>0.812</c:v>
                </c:pt>
                <c:pt idx="7">
                  <c:v>0.88</c:v>
                </c:pt>
                <c:pt idx="8">
                  <c:v>0.908</c:v>
                </c:pt>
                <c:pt idx="9">
                  <c:v>0.948</c:v>
                </c:pt>
                <c:pt idx="10">
                  <c:v>0.568</c:v>
                </c:pt>
              </c:numCache>
            </c:numRef>
          </c:val>
          <c:smooth val="0"/>
        </c:ser>
        <c:ser>
          <c:idx val="4"/>
          <c:order val="1"/>
          <c:tx>
            <c:strRef>
              <c:f>[2]data!$D$9</c:f>
              <c:strCache>
                <c:ptCount val="1"/>
                <c:pt idx="0">
                  <c:v>Contributor Name</c:v>
                </c:pt>
              </c:strCache>
            </c:strRef>
          </c:tx>
          <c:spPr>
            <a:ln w="76200" cap="rnd">
              <a:solidFill>
                <a:schemeClr val="accent5"/>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[2]data!$E$9:$O$9</c:f>
              <c:numCache>
                <c:formatCode>0.00%</c:formatCode>
                <c:ptCount val="11"/>
                <c:pt idx="0">
                  <c:v>0.484</c:v>
                </c:pt>
                <c:pt idx="1">
                  <c:v>0.736</c:v>
                </c:pt>
                <c:pt idx="2">
                  <c:v>0.384</c:v>
                </c:pt>
                <c:pt idx="3">
                  <c:v>0.456</c:v>
                </c:pt>
                <c:pt idx="4">
                  <c:v>0.34</c:v>
                </c:pt>
                <c:pt idx="5">
                  <c:v>0.224</c:v>
                </c:pt>
                <c:pt idx="6">
                  <c:v>0.408</c:v>
                </c:pt>
                <c:pt idx="7">
                  <c:v>0.804</c:v>
                </c:pt>
                <c:pt idx="8">
                  <c:v>0.464</c:v>
                </c:pt>
                <c:pt idx="9">
                  <c:v>0.1</c:v>
                </c:pt>
                <c:pt idx="10">
                  <c:v>0.6</c:v>
                </c:pt>
              </c:numCache>
            </c:numRef>
          </c:val>
          <c:smooth val="0"/>
        </c:ser>
        <c:ser>
          <c:idx val="5"/>
          <c:order val="2"/>
          <c:tx>
            <c:strRef>
              <c:f>[2]data!$D$10</c:f>
              <c:strCache>
                <c:ptCount val="1"/>
                <c:pt idx="0">
                  <c:v>Publisher</c:v>
                </c:pt>
              </c:strCache>
            </c:strRef>
          </c:tx>
          <c:spPr>
            <a:ln w="76200" cap="rnd">
              <a:solidFill>
                <a:schemeClr val="accent6"/>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[2]data!$E$10:$O$10</c:f>
              <c:numCache>
                <c:formatCode>0.00%</c:formatCode>
                <c:ptCount val="11"/>
                <c:pt idx="0">
                  <c:v>0.82</c:v>
                </c:pt>
                <c:pt idx="1">
                  <c:v>0.852</c:v>
                </c:pt>
                <c:pt idx="2">
                  <c:v>0.604</c:v>
                </c:pt>
                <c:pt idx="3">
                  <c:v>0.924</c:v>
                </c:pt>
                <c:pt idx="4">
                  <c:v>0.588</c:v>
                </c:pt>
                <c:pt idx="5">
                  <c:v>0.344</c:v>
                </c:pt>
                <c:pt idx="6">
                  <c:v>0.52</c:v>
                </c:pt>
                <c:pt idx="7">
                  <c:v>0.908</c:v>
                </c:pt>
                <c:pt idx="8">
                  <c:v>0.98</c:v>
                </c:pt>
                <c:pt idx="9">
                  <c:v>0.964</c:v>
                </c:pt>
                <c:pt idx="10">
                  <c:v>0.688</c:v>
                </c:pt>
              </c:numCache>
            </c:numRef>
          </c:val>
          <c:smooth val="0"/>
        </c:ser>
        <c:ser>
          <c:idx val="6"/>
          <c:order val="3"/>
          <c:tx>
            <c:strRef>
              <c:f>[2]data!$D$11</c:f>
              <c:strCache>
                <c:ptCount val="1"/>
                <c:pt idx="0">
                  <c:v>Publication Date</c:v>
                </c:pt>
              </c:strCache>
            </c:strRef>
          </c:tx>
          <c:spPr>
            <a:ln w="76200" cap="rnd">
              <a:solidFill>
                <a:schemeClr val="accent1">
                  <a:lumMod val="60000"/>
                </a:schemeClr>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[2]data!$E$11:$O$11</c:f>
              <c:numCache>
                <c:formatCode>0.00%</c:formatCode>
                <c:ptCount val="11"/>
                <c:pt idx="0">
                  <c:v>0.776</c:v>
                </c:pt>
                <c:pt idx="1">
                  <c:v>0.832</c:v>
                </c:pt>
                <c:pt idx="2">
                  <c:v>0.88</c:v>
                </c:pt>
                <c:pt idx="3">
                  <c:v>0.932</c:v>
                </c:pt>
                <c:pt idx="4">
                  <c:v>0.968</c:v>
                </c:pt>
                <c:pt idx="5">
                  <c:v>0.884</c:v>
                </c:pt>
                <c:pt idx="6">
                  <c:v>0.932</c:v>
                </c:pt>
                <c:pt idx="7">
                  <c:v>0.988</c:v>
                </c:pt>
                <c:pt idx="8">
                  <c:v>0.984</c:v>
                </c:pt>
                <c:pt idx="9">
                  <c:v>0.992</c:v>
                </c:pt>
                <c:pt idx="10">
                  <c:v>0.996</c:v>
                </c:pt>
              </c:numCache>
            </c:numRef>
          </c:val>
          <c:smooth val="0"/>
        </c:ser>
        <c:ser>
          <c:idx val="8"/>
          <c:order val="4"/>
          <c:tx>
            <c:strRef>
              <c:f>[2]data!$D$13</c:f>
              <c:strCache>
                <c:ptCount val="1"/>
                <c:pt idx="0">
                  <c:v>Abstract</c:v>
                </c:pt>
              </c:strCache>
            </c:strRef>
          </c:tx>
          <c:spPr>
            <a:ln w="76200" cap="rnd">
              <a:solidFill>
                <a:schemeClr val="accent3">
                  <a:lumMod val="60000"/>
                </a:schemeClr>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[2]data!$E$13:$O$13</c:f>
              <c:numCache>
                <c:formatCode>0.00%</c:formatCode>
                <c:ptCount val="11"/>
                <c:pt idx="0">
                  <c:v>1.0</c:v>
                </c:pt>
                <c:pt idx="1">
                  <c:v>0.94</c:v>
                </c:pt>
                <c:pt idx="2">
                  <c:v>1.0</c:v>
                </c:pt>
                <c:pt idx="3">
                  <c:v>0.988</c:v>
                </c:pt>
                <c:pt idx="4">
                  <c:v>0.976</c:v>
                </c:pt>
                <c:pt idx="5">
                  <c:v>0.964</c:v>
                </c:pt>
                <c:pt idx="6">
                  <c:v>0.976</c:v>
                </c:pt>
                <c:pt idx="7">
                  <c:v>1.0</c:v>
                </c:pt>
                <c:pt idx="8">
                  <c:v>0.996</c:v>
                </c:pt>
                <c:pt idx="9">
                  <c:v>1.0</c:v>
                </c:pt>
                <c:pt idx="10">
                  <c:v>1.0</c:v>
                </c:pt>
              </c:numCache>
            </c:numRef>
          </c:val>
          <c:smooth val="0"/>
        </c:ser>
        <c:ser>
          <c:idx val="9"/>
          <c:order val="5"/>
          <c:tx>
            <c:strRef>
              <c:f>[2]data!$D$14</c:f>
              <c:strCache>
                <c:ptCount val="1"/>
                <c:pt idx="0">
                  <c:v>Keyword</c:v>
                </c:pt>
              </c:strCache>
            </c:strRef>
          </c:tx>
          <c:spPr>
            <a:ln w="76200" cap="rnd">
              <a:solidFill>
                <a:schemeClr val="accent4">
                  <a:lumMod val="60000"/>
                </a:schemeClr>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[2]data!$E$14:$O$14</c:f>
              <c:numCache>
                <c:formatCode>0.00%</c:formatCode>
                <c:ptCount val="11"/>
                <c:pt idx="0">
                  <c:v>1.0</c:v>
                </c:pt>
                <c:pt idx="1">
                  <c:v>0.996</c:v>
                </c:pt>
                <c:pt idx="2">
                  <c:v>0.94</c:v>
                </c:pt>
                <c:pt idx="3">
                  <c:v>1.0</c:v>
                </c:pt>
                <c:pt idx="4">
                  <c:v>0.972</c:v>
                </c:pt>
                <c:pt idx="5">
                  <c:v>0.908</c:v>
                </c:pt>
                <c:pt idx="6">
                  <c:v>0.972</c:v>
                </c:pt>
                <c:pt idx="7">
                  <c:v>1.0</c:v>
                </c:pt>
                <c:pt idx="8">
                  <c:v>0.984</c:v>
                </c:pt>
                <c:pt idx="9">
                  <c:v>1.0</c:v>
                </c:pt>
                <c:pt idx="10">
                  <c:v>1.0</c:v>
                </c:pt>
              </c:numCache>
            </c:numRef>
          </c:val>
          <c:smooth val="0"/>
        </c:ser>
        <c:ser>
          <c:idx val="10"/>
          <c:order val="6"/>
          <c:tx>
            <c:strRef>
              <c:f>[2]data!$D$15</c:f>
              <c:strCache>
                <c:ptCount val="1"/>
                <c:pt idx="0">
                  <c:v>Resource Distribution</c:v>
                </c:pt>
              </c:strCache>
            </c:strRef>
          </c:tx>
          <c:spPr>
            <a:ln w="76200" cap="rnd">
              <a:solidFill>
                <a:schemeClr val="accent2"/>
              </a:solidFill>
              <a:round/>
            </a:ln>
            <a:effectLst/>
          </c:spPr>
          <c:marker>
            <c:symbol val="none"/>
          </c:marker>
          <c:cat>
            <c:numRef>
              <c:f>[2]data!$E$4:$O$4</c:f>
              <c:numCache>
                <c:formatCode>General</c:formatCode>
                <c:ptCount val="11"/>
                <c:pt idx="0">
                  <c:v>2006.0</c:v>
                </c:pt>
                <c:pt idx="1">
                  <c:v>2007.0</c:v>
                </c:pt>
                <c:pt idx="2">
                  <c:v>2008.0</c:v>
                </c:pt>
                <c:pt idx="3">
                  <c:v>2009.0</c:v>
                </c:pt>
                <c:pt idx="4">
                  <c:v>2010.0</c:v>
                </c:pt>
                <c:pt idx="5">
                  <c:v>2011.0</c:v>
                </c:pt>
                <c:pt idx="6">
                  <c:v>2012.0</c:v>
                </c:pt>
                <c:pt idx="7">
                  <c:v>2013.0</c:v>
                </c:pt>
                <c:pt idx="8">
                  <c:v>2014.0</c:v>
                </c:pt>
                <c:pt idx="9">
                  <c:v>2015.0</c:v>
                </c:pt>
                <c:pt idx="10">
                  <c:v>2016.0</c:v>
                </c:pt>
              </c:numCache>
            </c:numRef>
          </c:cat>
          <c:val>
            <c:numRef>
              <c:f>[2]data!$E$15:$O$15</c:f>
              <c:numCache>
                <c:formatCode>0.00%</c:formatCode>
                <c:ptCount val="11"/>
                <c:pt idx="0">
                  <c:v>0.968</c:v>
                </c:pt>
                <c:pt idx="1">
                  <c:v>0.96</c:v>
                </c:pt>
                <c:pt idx="2">
                  <c:v>0.964</c:v>
                </c:pt>
                <c:pt idx="3">
                  <c:v>0.952</c:v>
                </c:pt>
                <c:pt idx="4">
                  <c:v>0.824</c:v>
                </c:pt>
                <c:pt idx="5">
                  <c:v>0.9</c:v>
                </c:pt>
                <c:pt idx="6">
                  <c:v>0.532</c:v>
                </c:pt>
                <c:pt idx="7">
                  <c:v>0.96</c:v>
                </c:pt>
                <c:pt idx="8">
                  <c:v>0.9</c:v>
                </c:pt>
                <c:pt idx="9">
                  <c:v>0.152</c:v>
                </c:pt>
                <c:pt idx="10">
                  <c:v>0.948</c:v>
                </c:pt>
              </c:numCache>
            </c:numRef>
          </c:val>
          <c:smooth val="0"/>
        </c:ser>
        <c:dLbls>
          <c:showLegendKey val="0"/>
          <c:showVal val="0"/>
          <c:showCatName val="0"/>
          <c:showSerName val="0"/>
          <c:showPercent val="0"/>
          <c:showBubbleSize val="0"/>
        </c:dLbls>
        <c:smooth val="0"/>
        <c:axId val="1730041200"/>
        <c:axId val="1755034032"/>
      </c:lineChart>
      <c:catAx>
        <c:axId val="1730041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755034032"/>
        <c:crosses val="autoZero"/>
        <c:auto val="1"/>
        <c:lblAlgn val="ctr"/>
        <c:lblOffset val="100"/>
        <c:noMultiLvlLbl val="0"/>
      </c:catAx>
      <c:valAx>
        <c:axId val="1755034032"/>
        <c:scaling>
          <c:orientation val="minMax"/>
          <c:max val="1.0"/>
        </c:scaling>
        <c:delete val="0"/>
        <c:axPos val="l"/>
        <c:numFmt formatCode="0%" sourceLinked="0"/>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730041200"/>
        <c:crosses val="autoZero"/>
        <c:crossBetween val="between"/>
        <c:majorUnit val="0.1"/>
        <c:minorUnit val="0.01"/>
      </c:valAx>
      <c:spPr>
        <a:noFill/>
        <a:ln>
          <a:noFill/>
        </a:ln>
        <a:effectLst/>
      </c:spPr>
    </c:plotArea>
    <c:legend>
      <c:legendPos val="b"/>
      <c:layout>
        <c:manualLayout>
          <c:xMode val="edge"/>
          <c:yMode val="edge"/>
          <c:x val="0.0"/>
          <c:y val="0.91580092947447"/>
          <c:w val="1.0"/>
          <c:h val="0.065857454645063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4000" b="0" i="0" baseline="0" dirty="0">
                <a:effectLst/>
              </a:rPr>
              <a:t>LTER’s Collection Evolution of LTER Identification</a:t>
            </a:r>
            <a:endParaRPr lang="en-US" sz="4000" dirty="0">
              <a:effectLst/>
            </a:endParaRPr>
          </a:p>
        </c:rich>
      </c:tx>
      <c:layout>
        <c:manualLayout>
          <c:xMode val="edge"/>
          <c:yMode val="edge"/>
          <c:x val="0.198282652927214"/>
          <c:y val="0.0486456657154228"/>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IDspiralCounts!$O$33</c:f>
              <c:strCache>
                <c:ptCount val="1"/>
                <c:pt idx="0">
                  <c:v>2005</c:v>
                </c:pt>
              </c:strCache>
            </c:strRef>
          </c:tx>
          <c:spPr>
            <a:ln w="76200" cap="rnd">
              <a:solidFill>
                <a:schemeClr val="accent1"/>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IDspiralCounts!$P$33:$V$33</c:f>
              <c:numCache>
                <c:formatCode>General</c:formatCode>
                <c:ptCount val="7"/>
                <c:pt idx="0">
                  <c:v>0.0</c:v>
                </c:pt>
                <c:pt idx="1">
                  <c:v>0.0</c:v>
                </c:pt>
                <c:pt idx="2">
                  <c:v>19.0</c:v>
                </c:pt>
                <c:pt idx="3">
                  <c:v>21.0</c:v>
                </c:pt>
                <c:pt idx="4">
                  <c:v>127.0</c:v>
                </c:pt>
                <c:pt idx="5">
                  <c:v>21.0</c:v>
                </c:pt>
                <c:pt idx="6">
                  <c:v>60.0</c:v>
                </c:pt>
              </c:numCache>
            </c:numRef>
          </c:val>
          <c:smooth val="0"/>
        </c:ser>
        <c:ser>
          <c:idx val="1"/>
          <c:order val="1"/>
          <c:tx>
            <c:strRef>
              <c:f>IDspiralCounts!$O$34</c:f>
              <c:strCache>
                <c:ptCount val="1"/>
                <c:pt idx="0">
                  <c:v>2006</c:v>
                </c:pt>
              </c:strCache>
            </c:strRef>
          </c:tx>
          <c:spPr>
            <a:ln w="762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IDspiralCounts!$P$34:$V$34</c:f>
              <c:numCache>
                <c:formatCode>General</c:formatCode>
                <c:ptCount val="7"/>
                <c:pt idx="0">
                  <c:v>0.0</c:v>
                </c:pt>
                <c:pt idx="1">
                  <c:v>0.0</c:v>
                </c:pt>
                <c:pt idx="2">
                  <c:v>0.0</c:v>
                </c:pt>
                <c:pt idx="3">
                  <c:v>41.0</c:v>
                </c:pt>
                <c:pt idx="4">
                  <c:v>59.0</c:v>
                </c:pt>
                <c:pt idx="5">
                  <c:v>71.0</c:v>
                </c:pt>
                <c:pt idx="6">
                  <c:v>79.0</c:v>
                </c:pt>
              </c:numCache>
            </c:numRef>
          </c:val>
          <c:smooth val="0"/>
        </c:ser>
        <c:ser>
          <c:idx val="2"/>
          <c:order val="2"/>
          <c:tx>
            <c:strRef>
              <c:f>IDspiralCounts!$O$35</c:f>
              <c:strCache>
                <c:ptCount val="1"/>
                <c:pt idx="0">
                  <c:v>2007</c:v>
                </c:pt>
              </c:strCache>
            </c:strRef>
          </c:tx>
          <c:spPr>
            <a:ln w="762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IDspiralCounts!$P$35:$V$35</c:f>
              <c:numCache>
                <c:formatCode>General</c:formatCode>
                <c:ptCount val="7"/>
                <c:pt idx="0">
                  <c:v>0.0</c:v>
                </c:pt>
                <c:pt idx="1">
                  <c:v>3.0</c:v>
                </c:pt>
                <c:pt idx="2">
                  <c:v>27.0</c:v>
                </c:pt>
                <c:pt idx="3">
                  <c:v>5.0</c:v>
                </c:pt>
                <c:pt idx="4">
                  <c:v>22.0</c:v>
                </c:pt>
                <c:pt idx="5">
                  <c:v>47.0</c:v>
                </c:pt>
                <c:pt idx="6">
                  <c:v>146.0</c:v>
                </c:pt>
              </c:numCache>
            </c:numRef>
          </c:val>
          <c:smooth val="0"/>
        </c:ser>
        <c:ser>
          <c:idx val="3"/>
          <c:order val="3"/>
          <c:tx>
            <c:strRef>
              <c:f>IDspiralCounts!$O$36</c:f>
              <c:strCache>
                <c:ptCount val="1"/>
                <c:pt idx="0">
                  <c:v>2008</c:v>
                </c:pt>
              </c:strCache>
            </c:strRef>
          </c:tx>
          <c:spPr>
            <a:ln w="762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layout>
                <c:manualLayout>
                  <c:x val="-0.0251640299239638"/>
                  <c:y val="-0.0292199305775584"/>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IDspiralCounts!$P$36:$V$36</c:f>
              <c:numCache>
                <c:formatCode>General</c:formatCode>
                <c:ptCount val="7"/>
                <c:pt idx="0">
                  <c:v>6.0</c:v>
                </c:pt>
                <c:pt idx="1">
                  <c:v>9.0</c:v>
                </c:pt>
                <c:pt idx="2">
                  <c:v>10.0</c:v>
                </c:pt>
                <c:pt idx="3">
                  <c:v>69.0</c:v>
                </c:pt>
                <c:pt idx="4">
                  <c:v>14.0</c:v>
                </c:pt>
                <c:pt idx="5">
                  <c:v>53.0</c:v>
                </c:pt>
                <c:pt idx="6">
                  <c:v>89.0</c:v>
                </c:pt>
              </c:numCache>
            </c:numRef>
          </c:val>
          <c:smooth val="0"/>
        </c:ser>
        <c:ser>
          <c:idx val="4"/>
          <c:order val="4"/>
          <c:tx>
            <c:strRef>
              <c:f>IDspiralCounts!$O$37</c:f>
              <c:strCache>
                <c:ptCount val="1"/>
                <c:pt idx="0">
                  <c:v>2009</c:v>
                </c:pt>
              </c:strCache>
            </c:strRef>
          </c:tx>
          <c:spPr>
            <a:ln w="762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IDspiralCounts!$P$37:$V$37</c:f>
              <c:numCache>
                <c:formatCode>General</c:formatCode>
                <c:ptCount val="7"/>
                <c:pt idx="0">
                  <c:v>0.0</c:v>
                </c:pt>
                <c:pt idx="1">
                  <c:v>0.0</c:v>
                </c:pt>
                <c:pt idx="2">
                  <c:v>0.0</c:v>
                </c:pt>
                <c:pt idx="3">
                  <c:v>21.0</c:v>
                </c:pt>
                <c:pt idx="4">
                  <c:v>81.0</c:v>
                </c:pt>
                <c:pt idx="5">
                  <c:v>101.0</c:v>
                </c:pt>
                <c:pt idx="6">
                  <c:v>47.0</c:v>
                </c:pt>
              </c:numCache>
            </c:numRef>
          </c:val>
          <c:smooth val="0"/>
        </c:ser>
        <c:ser>
          <c:idx val="5"/>
          <c:order val="5"/>
          <c:tx>
            <c:strRef>
              <c:f>IDspiralCounts!$O$38</c:f>
              <c:strCache>
                <c:ptCount val="1"/>
                <c:pt idx="0">
                  <c:v>2010</c:v>
                </c:pt>
              </c:strCache>
            </c:strRef>
          </c:tx>
          <c:spPr>
            <a:ln w="762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IDspiralCounts!$P$38:$V$38</c:f>
              <c:numCache>
                <c:formatCode>General</c:formatCode>
                <c:ptCount val="7"/>
                <c:pt idx="0">
                  <c:v>0.0</c:v>
                </c:pt>
                <c:pt idx="1">
                  <c:v>1.0</c:v>
                </c:pt>
                <c:pt idx="2">
                  <c:v>14.0</c:v>
                </c:pt>
                <c:pt idx="3">
                  <c:v>94.0</c:v>
                </c:pt>
                <c:pt idx="4">
                  <c:v>54.0</c:v>
                </c:pt>
                <c:pt idx="5">
                  <c:v>17.0</c:v>
                </c:pt>
                <c:pt idx="6">
                  <c:v>70.0</c:v>
                </c:pt>
              </c:numCache>
            </c:numRef>
          </c:val>
          <c:smooth val="0"/>
        </c:ser>
        <c:ser>
          <c:idx val="6"/>
          <c:order val="6"/>
          <c:tx>
            <c:strRef>
              <c:f>IDspiralCounts!$O$39</c:f>
              <c:strCache>
                <c:ptCount val="1"/>
                <c:pt idx="0">
                  <c:v>2011</c:v>
                </c:pt>
              </c:strCache>
            </c:strRef>
          </c:tx>
          <c:spPr>
            <a:ln w="762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layout>
                <c:manualLayout>
                  <c:x val="-0.0234953643349769"/>
                  <c:y val="-0.0479987652190342"/>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0"/>
              <c:showCatName val="0"/>
              <c:showSerName val="1"/>
              <c:showPercent val="0"/>
              <c:showBubbleSize val="0"/>
              <c:extLst>
                <c:ext xmlns:c15="http://schemas.microsoft.com/office/drawing/2012/chart" uri="{CE6537A1-D6FC-4f65-9D91-7224C49458BB}">
                  <c15:layout/>
                </c:ext>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IDspiralCounts!$P$39:$V$39</c:f>
              <c:numCache>
                <c:formatCode>General</c:formatCode>
                <c:ptCount val="7"/>
                <c:pt idx="0">
                  <c:v>0.0</c:v>
                </c:pt>
                <c:pt idx="1">
                  <c:v>14.0</c:v>
                </c:pt>
                <c:pt idx="2">
                  <c:v>20.0</c:v>
                </c:pt>
                <c:pt idx="3">
                  <c:v>111.0</c:v>
                </c:pt>
                <c:pt idx="4">
                  <c:v>49.0</c:v>
                </c:pt>
                <c:pt idx="5">
                  <c:v>33.0</c:v>
                </c:pt>
                <c:pt idx="6">
                  <c:v>23.0</c:v>
                </c:pt>
              </c:numCache>
            </c:numRef>
          </c:val>
          <c:smooth val="0"/>
        </c:ser>
        <c:ser>
          <c:idx val="7"/>
          <c:order val="7"/>
          <c:tx>
            <c:strRef>
              <c:f>IDspiralCounts!$O$40</c:f>
              <c:strCache>
                <c:ptCount val="1"/>
                <c:pt idx="0">
                  <c:v>2012</c:v>
                </c:pt>
              </c:strCache>
            </c:strRef>
          </c:tx>
          <c:spPr>
            <a:ln w="76200" cap="rnd">
              <a:solidFill>
                <a:schemeClr val="accent2">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IDspiralCounts!$P$40:$V$40</c:f>
              <c:numCache>
                <c:formatCode>General</c:formatCode>
                <c:ptCount val="7"/>
                <c:pt idx="0">
                  <c:v>1.0</c:v>
                </c:pt>
                <c:pt idx="1">
                  <c:v>2.0</c:v>
                </c:pt>
                <c:pt idx="2">
                  <c:v>8.0</c:v>
                </c:pt>
                <c:pt idx="3">
                  <c:v>112.0</c:v>
                </c:pt>
                <c:pt idx="4">
                  <c:v>24.0</c:v>
                </c:pt>
                <c:pt idx="5">
                  <c:v>30.0</c:v>
                </c:pt>
                <c:pt idx="6">
                  <c:v>73.0</c:v>
                </c:pt>
              </c:numCache>
            </c:numRef>
          </c:val>
          <c:smooth val="0"/>
        </c:ser>
        <c:ser>
          <c:idx val="8"/>
          <c:order val="8"/>
          <c:tx>
            <c:strRef>
              <c:f>IDspiralCounts!$O$41</c:f>
              <c:strCache>
                <c:ptCount val="1"/>
                <c:pt idx="0">
                  <c:v>2013</c:v>
                </c:pt>
              </c:strCache>
            </c:strRef>
          </c:tx>
          <c:spPr>
            <a:ln w="76200" cap="rnd">
              <a:solidFill>
                <a:schemeClr val="accent3">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IDspiralCounts!$P$41:$V$41</c:f>
              <c:numCache>
                <c:formatCode>General</c:formatCode>
                <c:ptCount val="7"/>
                <c:pt idx="0">
                  <c:v>0.0</c:v>
                </c:pt>
                <c:pt idx="1">
                  <c:v>0.0</c:v>
                </c:pt>
                <c:pt idx="2">
                  <c:v>0.0</c:v>
                </c:pt>
                <c:pt idx="3">
                  <c:v>16.0</c:v>
                </c:pt>
                <c:pt idx="4">
                  <c:v>16.0</c:v>
                </c:pt>
                <c:pt idx="5">
                  <c:v>35.0</c:v>
                </c:pt>
                <c:pt idx="6">
                  <c:v>183.0</c:v>
                </c:pt>
              </c:numCache>
            </c:numRef>
          </c:val>
          <c:smooth val="0"/>
        </c:ser>
        <c:ser>
          <c:idx val="9"/>
          <c:order val="9"/>
          <c:tx>
            <c:strRef>
              <c:f>IDspiralCounts!$O$42</c:f>
              <c:strCache>
                <c:ptCount val="1"/>
                <c:pt idx="0">
                  <c:v>2014</c:v>
                </c:pt>
              </c:strCache>
            </c:strRef>
          </c:tx>
          <c:spPr>
            <a:ln w="76200" cap="rnd">
              <a:solidFill>
                <a:schemeClr val="accent4">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IDspiralCounts!$P$42:$V$42</c:f>
              <c:numCache>
                <c:formatCode>General</c:formatCode>
                <c:ptCount val="7"/>
                <c:pt idx="0">
                  <c:v>0.0</c:v>
                </c:pt>
                <c:pt idx="1">
                  <c:v>0.0</c:v>
                </c:pt>
                <c:pt idx="2">
                  <c:v>1.0</c:v>
                </c:pt>
                <c:pt idx="3">
                  <c:v>4.0</c:v>
                </c:pt>
                <c:pt idx="4">
                  <c:v>25.0</c:v>
                </c:pt>
                <c:pt idx="5">
                  <c:v>130.0</c:v>
                </c:pt>
                <c:pt idx="6">
                  <c:v>90.0</c:v>
                </c:pt>
              </c:numCache>
            </c:numRef>
          </c:val>
          <c:smooth val="0"/>
        </c:ser>
        <c:ser>
          <c:idx val="10"/>
          <c:order val="10"/>
          <c:tx>
            <c:strRef>
              <c:f>IDspiralCounts!$O$43</c:f>
              <c:strCache>
                <c:ptCount val="1"/>
                <c:pt idx="0">
                  <c:v>2015</c:v>
                </c:pt>
              </c:strCache>
            </c:strRef>
          </c:tx>
          <c:spPr>
            <a:ln w="76200" cap="rnd">
              <a:solidFill>
                <a:schemeClr val="accent5">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IDspiralCounts!$P$43:$V$43</c:f>
              <c:numCache>
                <c:formatCode>General</c:formatCode>
                <c:ptCount val="7"/>
                <c:pt idx="0">
                  <c:v>0.0</c:v>
                </c:pt>
                <c:pt idx="1">
                  <c:v>0.0</c:v>
                </c:pt>
                <c:pt idx="2">
                  <c:v>1.0</c:v>
                </c:pt>
                <c:pt idx="3">
                  <c:v>6.0</c:v>
                </c:pt>
                <c:pt idx="4">
                  <c:v>212.0</c:v>
                </c:pt>
                <c:pt idx="5">
                  <c:v>15.0</c:v>
                </c:pt>
                <c:pt idx="6">
                  <c:v>16.0</c:v>
                </c:pt>
              </c:numCache>
            </c:numRef>
          </c:val>
          <c:smooth val="0"/>
        </c:ser>
        <c:ser>
          <c:idx val="11"/>
          <c:order val="11"/>
          <c:tx>
            <c:strRef>
              <c:f>IDspiralCounts!$O$44</c:f>
              <c:strCache>
                <c:ptCount val="1"/>
                <c:pt idx="0">
                  <c:v>2016</c:v>
                </c:pt>
              </c:strCache>
            </c:strRef>
          </c:tx>
          <c:spPr>
            <a:ln w="76200" cap="rnd">
              <a:solidFill>
                <a:schemeClr val="accent6">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IDspiralCounts!$P$32:$V$32</c:f>
              <c:numCache>
                <c:formatCode>General</c:formatCode>
                <c:ptCount val="7"/>
                <c:pt idx="0">
                  <c:v>6.0</c:v>
                </c:pt>
                <c:pt idx="1">
                  <c:v>5.0</c:v>
                </c:pt>
                <c:pt idx="2">
                  <c:v>4.0</c:v>
                </c:pt>
                <c:pt idx="3">
                  <c:v>3.0</c:v>
                </c:pt>
                <c:pt idx="4">
                  <c:v>2.0</c:v>
                </c:pt>
                <c:pt idx="5">
                  <c:v>1.0</c:v>
                </c:pt>
                <c:pt idx="6">
                  <c:v>0.0</c:v>
                </c:pt>
              </c:numCache>
            </c:numRef>
          </c:cat>
          <c:val>
            <c:numRef>
              <c:f>IDspiralCounts!$P$44:$V$44</c:f>
              <c:numCache>
                <c:formatCode>General</c:formatCode>
                <c:ptCount val="7"/>
                <c:pt idx="0">
                  <c:v>0.0</c:v>
                </c:pt>
                <c:pt idx="1">
                  <c:v>0.0</c:v>
                </c:pt>
                <c:pt idx="2">
                  <c:v>0.0</c:v>
                </c:pt>
                <c:pt idx="3">
                  <c:v>38.0</c:v>
                </c:pt>
                <c:pt idx="4">
                  <c:v>60.0</c:v>
                </c:pt>
                <c:pt idx="5">
                  <c:v>66.0</c:v>
                </c:pt>
                <c:pt idx="6">
                  <c:v>86.0</c:v>
                </c:pt>
              </c:numCache>
            </c:numRef>
          </c:val>
          <c:smooth val="0"/>
        </c:ser>
        <c:dLbls>
          <c:showLegendKey val="0"/>
          <c:showVal val="0"/>
          <c:showCatName val="0"/>
          <c:showSerName val="0"/>
          <c:showPercent val="0"/>
          <c:showBubbleSize val="0"/>
        </c:dLbls>
        <c:smooth val="0"/>
        <c:axId val="1898520080"/>
        <c:axId val="1898515360"/>
      </c:lineChart>
      <c:catAx>
        <c:axId val="1898520080"/>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Concepts Missing</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15360"/>
        <c:crosses val="autoZero"/>
        <c:auto val="1"/>
        <c:lblAlgn val="ctr"/>
        <c:lblOffset val="100"/>
        <c:noMultiLvlLbl val="0"/>
      </c:catAx>
      <c:valAx>
        <c:axId val="189851536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985200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r>
              <a:rPr lang="en-US" sz="4000" b="0" i="0" baseline="0">
                <a:effectLst/>
              </a:rPr>
              <a:t>Theoretical Model of Collection Evolution</a:t>
            </a:r>
            <a:endParaRPr lang="en-US" sz="4000">
              <a:effectLst/>
            </a:endParaRPr>
          </a:p>
        </c:rich>
      </c:tx>
      <c:layout/>
      <c:overlay val="0"/>
      <c:spPr>
        <a:noFill/>
        <a:ln>
          <a:noFill/>
        </a:ln>
        <a:effectLst/>
      </c:spPr>
      <c:txPr>
        <a:bodyPr rot="0" spcFirstLastPara="1" vertOverflow="ellipsis" vert="horz" wrap="square" anchor="ctr" anchorCtr="1"/>
        <a:lstStyle/>
        <a:p>
          <a:pPr>
            <a:defRPr sz="4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Sheet2!$A$2</c:f>
              <c:strCache>
                <c:ptCount val="1"/>
                <c:pt idx="0">
                  <c:v>Start</c:v>
                </c:pt>
              </c:strCache>
            </c:strRef>
          </c:tx>
          <c:spPr>
            <a:ln w="304800" cap="rnd">
              <a:solidFill>
                <a:schemeClr val="accent1"/>
              </a:solidFill>
              <a:round/>
            </a:ln>
            <a:effectLst/>
          </c:spPr>
          <c:marker>
            <c:symbol val="none"/>
          </c:marker>
          <c:dLbls>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Sheet2!$B$2:$L$2</c:f>
              <c:numCache>
                <c:formatCode>0</c:formatCode>
                <c:ptCount val="11"/>
                <c:pt idx="0">
                  <c:v>1000.0</c:v>
                </c:pt>
                <c:pt idx="1">
                  <c:v>0.0</c:v>
                </c:pt>
                <c:pt idx="2">
                  <c:v>0.0</c:v>
                </c:pt>
                <c:pt idx="3">
                  <c:v>0.0</c:v>
                </c:pt>
                <c:pt idx="4">
                  <c:v>0.0</c:v>
                </c:pt>
                <c:pt idx="5">
                  <c:v>0.0</c:v>
                </c:pt>
                <c:pt idx="6">
                  <c:v>0.0</c:v>
                </c:pt>
                <c:pt idx="7">
                  <c:v>0.0</c:v>
                </c:pt>
                <c:pt idx="8">
                  <c:v>0.0</c:v>
                </c:pt>
                <c:pt idx="9">
                  <c:v>0.0</c:v>
                </c:pt>
                <c:pt idx="10">
                  <c:v>0.0</c:v>
                </c:pt>
              </c:numCache>
            </c:numRef>
          </c:val>
          <c:smooth val="0"/>
        </c:ser>
        <c:ser>
          <c:idx val="1"/>
          <c:order val="1"/>
          <c:tx>
            <c:strRef>
              <c:f>Sheet2!$A$6</c:f>
              <c:strCache>
                <c:ptCount val="1"/>
                <c:pt idx="0">
                  <c:v>1st Month</c:v>
                </c:pt>
              </c:strCache>
            </c:strRef>
          </c:tx>
          <c:spPr>
            <a:ln w="304800" cap="rnd">
              <a:solidFill>
                <a:schemeClr val="accent2"/>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Sheet2!$B$6:$L$6</c:f>
              <c:numCache>
                <c:formatCode>0</c:formatCode>
                <c:ptCount val="11"/>
                <c:pt idx="0">
                  <c:v>62.5</c:v>
                </c:pt>
                <c:pt idx="1">
                  <c:v>250.0</c:v>
                </c:pt>
                <c:pt idx="2">
                  <c:v>375.0</c:v>
                </c:pt>
                <c:pt idx="3">
                  <c:v>250.0</c:v>
                </c:pt>
                <c:pt idx="4">
                  <c:v>62.5</c:v>
                </c:pt>
                <c:pt idx="5">
                  <c:v>0.0</c:v>
                </c:pt>
                <c:pt idx="6">
                  <c:v>0.0</c:v>
                </c:pt>
                <c:pt idx="7">
                  <c:v>0.0</c:v>
                </c:pt>
                <c:pt idx="8">
                  <c:v>0.0</c:v>
                </c:pt>
                <c:pt idx="9">
                  <c:v>0.0</c:v>
                </c:pt>
                <c:pt idx="10">
                  <c:v>0.0</c:v>
                </c:pt>
              </c:numCache>
            </c:numRef>
          </c:val>
          <c:smooth val="0"/>
        </c:ser>
        <c:ser>
          <c:idx val="2"/>
          <c:order val="2"/>
          <c:tx>
            <c:strRef>
              <c:f>Sheet2!$A$10</c:f>
              <c:strCache>
                <c:ptCount val="1"/>
                <c:pt idx="0">
                  <c:v>2nd Month</c:v>
                </c:pt>
              </c:strCache>
            </c:strRef>
          </c:tx>
          <c:spPr>
            <a:ln w="304800" cap="rnd">
              <a:solidFill>
                <a:schemeClr val="accent3"/>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Sheet2!$B$10:$L$10</c:f>
              <c:numCache>
                <c:formatCode>0</c:formatCode>
                <c:ptCount val="11"/>
                <c:pt idx="0">
                  <c:v>3.90625</c:v>
                </c:pt>
                <c:pt idx="1">
                  <c:v>31.25</c:v>
                </c:pt>
                <c:pt idx="2">
                  <c:v>109.375</c:v>
                </c:pt>
                <c:pt idx="3">
                  <c:v>218.75</c:v>
                </c:pt>
                <c:pt idx="4">
                  <c:v>273.4375</c:v>
                </c:pt>
                <c:pt idx="5">
                  <c:v>218.75</c:v>
                </c:pt>
                <c:pt idx="6">
                  <c:v>109.375</c:v>
                </c:pt>
                <c:pt idx="7">
                  <c:v>31.25</c:v>
                </c:pt>
                <c:pt idx="8">
                  <c:v>3.90625</c:v>
                </c:pt>
                <c:pt idx="9">
                  <c:v>0.0</c:v>
                </c:pt>
                <c:pt idx="10">
                  <c:v>0.0</c:v>
                </c:pt>
              </c:numCache>
            </c:numRef>
          </c:val>
          <c:smooth val="0"/>
        </c:ser>
        <c:ser>
          <c:idx val="3"/>
          <c:order val="3"/>
          <c:tx>
            <c:strRef>
              <c:f>Sheet2!$A$14</c:f>
              <c:strCache>
                <c:ptCount val="1"/>
                <c:pt idx="0">
                  <c:v>3rd Month</c:v>
                </c:pt>
              </c:strCache>
            </c:strRef>
          </c:tx>
          <c:spPr>
            <a:ln w="304800" cap="rnd">
              <a:solidFill>
                <a:schemeClr val="accent4"/>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Sheet2!$B$14:$L$14</c:f>
              <c:numCache>
                <c:formatCode>0</c:formatCode>
                <c:ptCount val="11"/>
                <c:pt idx="0">
                  <c:v>0.244140625</c:v>
                </c:pt>
                <c:pt idx="1">
                  <c:v>2.9296875</c:v>
                </c:pt>
                <c:pt idx="2">
                  <c:v>16.11328125</c:v>
                </c:pt>
                <c:pt idx="3">
                  <c:v>53.7109375</c:v>
                </c:pt>
                <c:pt idx="4">
                  <c:v>120.849609375</c:v>
                </c:pt>
                <c:pt idx="5">
                  <c:v>193.359375</c:v>
                </c:pt>
                <c:pt idx="6">
                  <c:v>225.5859375</c:v>
                </c:pt>
                <c:pt idx="7">
                  <c:v>193.359375</c:v>
                </c:pt>
                <c:pt idx="8">
                  <c:v>120.849609375</c:v>
                </c:pt>
                <c:pt idx="9">
                  <c:v>53.7109375</c:v>
                </c:pt>
                <c:pt idx="10">
                  <c:v>19.287109375</c:v>
                </c:pt>
              </c:numCache>
            </c:numRef>
          </c:val>
          <c:smooth val="0"/>
        </c:ser>
        <c:ser>
          <c:idx val="4"/>
          <c:order val="4"/>
          <c:tx>
            <c:strRef>
              <c:f>Sheet2!$A$18</c:f>
              <c:strCache>
                <c:ptCount val="1"/>
                <c:pt idx="0">
                  <c:v>4th Month</c:v>
                </c:pt>
              </c:strCache>
            </c:strRef>
          </c:tx>
          <c:spPr>
            <a:ln w="304800" cap="rnd">
              <a:solidFill>
                <a:schemeClr val="accent5"/>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t"/>
            <c:showLegendKey val="0"/>
            <c:showVal val="0"/>
            <c:showCatName val="0"/>
            <c:showSerName val="1"/>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Sheet2!$B$18:$L$18</c:f>
              <c:numCache>
                <c:formatCode>0</c:formatCode>
                <c:ptCount val="11"/>
                <c:pt idx="0">
                  <c:v>0.0152587890625</c:v>
                </c:pt>
                <c:pt idx="1">
                  <c:v>0.244140625</c:v>
                </c:pt>
                <c:pt idx="2">
                  <c:v>1.8310546875</c:v>
                </c:pt>
                <c:pt idx="3">
                  <c:v>8.544921875</c:v>
                </c:pt>
                <c:pt idx="4">
                  <c:v>27.77099609375</c:v>
                </c:pt>
                <c:pt idx="5">
                  <c:v>66.650390625</c:v>
                </c:pt>
                <c:pt idx="6">
                  <c:v>122.1923828125</c:v>
                </c:pt>
                <c:pt idx="7">
                  <c:v>174.560546875</c:v>
                </c:pt>
                <c:pt idx="8">
                  <c:v>196.380615234375</c:v>
                </c:pt>
                <c:pt idx="9">
                  <c:v>174.560546875</c:v>
                </c:pt>
                <c:pt idx="10">
                  <c:v>227.2491455078125</c:v>
                </c:pt>
              </c:numCache>
            </c:numRef>
          </c:val>
          <c:smooth val="0"/>
        </c:ser>
        <c:ser>
          <c:idx val="5"/>
          <c:order val="5"/>
          <c:tx>
            <c:strRef>
              <c:f>Sheet2!$A$22</c:f>
              <c:strCache>
                <c:ptCount val="1"/>
                <c:pt idx="0">
                  <c:v>5th Month</c:v>
                </c:pt>
              </c:strCache>
            </c:strRef>
          </c:tx>
          <c:spPr>
            <a:ln w="304800" cap="rnd">
              <a:solidFill>
                <a:schemeClr val="accent6"/>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manualLayout>
                  <c:x val="-1.07421844182409E-16"/>
                  <c:y val="-0.0262733629634062"/>
                </c:manualLayout>
              </c:layout>
              <c:dLblPos val="r"/>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Sheet2!$B$22:$L$22</c:f>
              <c:numCache>
                <c:formatCode>0</c:formatCode>
                <c:ptCount val="11"/>
                <c:pt idx="0">
                  <c:v>0.00095367431640625</c:v>
                </c:pt>
                <c:pt idx="1">
                  <c:v>0.019073486328125</c:v>
                </c:pt>
                <c:pt idx="2">
                  <c:v>0.181198120117187</c:v>
                </c:pt>
                <c:pt idx="3">
                  <c:v>1.087188720703125</c:v>
                </c:pt>
                <c:pt idx="4">
                  <c:v>4.620552062988281</c:v>
                </c:pt>
                <c:pt idx="5">
                  <c:v>14.7857666015625</c:v>
                </c:pt>
                <c:pt idx="6">
                  <c:v>36.96441650390625</c:v>
                </c:pt>
                <c:pt idx="7">
                  <c:v>73.9288330078125</c:v>
                </c:pt>
                <c:pt idx="8">
                  <c:v>120.1343536376953</c:v>
                </c:pt>
                <c:pt idx="9">
                  <c:v>160.1791381835937</c:v>
                </c:pt>
                <c:pt idx="10">
                  <c:v>588.0985260009766</c:v>
                </c:pt>
              </c:numCache>
            </c:numRef>
          </c:val>
          <c:smooth val="0"/>
        </c:ser>
        <c:ser>
          <c:idx val="6"/>
          <c:order val="6"/>
          <c:tx>
            <c:strRef>
              <c:f>Sheet2!$A$26</c:f>
              <c:strCache>
                <c:ptCount val="1"/>
                <c:pt idx="0">
                  <c:v>6th Month</c:v>
                </c:pt>
              </c:strCache>
            </c:strRef>
          </c:tx>
          <c:spPr>
            <a:ln w="304800" cap="rnd">
              <a:solidFill>
                <a:schemeClr val="accent1">
                  <a:lumMod val="60000"/>
                </a:schemeClr>
              </a:solidFill>
              <a:round/>
            </a:ln>
            <a:effectLst/>
          </c:spPr>
          <c:marker>
            <c:symbol val="none"/>
          </c:marker>
          <c:dLbls>
            <c:dLbl>
              <c:idx val="0"/>
              <c:delete val="1"/>
              <c:extLst>
                <c:ext xmlns:c15="http://schemas.microsoft.com/office/drawing/2012/chart" uri="{CE6537A1-D6FC-4f65-9D91-7224C49458BB}"/>
              </c:extLst>
            </c:dLbl>
            <c:dLbl>
              <c:idx val="1"/>
              <c:delete val="1"/>
              <c:extLst>
                <c:ext xmlns:c15="http://schemas.microsoft.com/office/drawing/2012/chart" uri="{CE6537A1-D6FC-4f65-9D91-7224C49458BB}"/>
              </c:extLst>
            </c:dLbl>
            <c:dLbl>
              <c:idx val="2"/>
              <c:delete val="1"/>
              <c:extLst>
                <c:ext xmlns:c15="http://schemas.microsoft.com/office/drawing/2012/chart" uri="{CE6537A1-D6FC-4f65-9D91-7224C49458BB}"/>
              </c:extLst>
            </c:dLbl>
            <c:dLbl>
              <c:idx val="3"/>
              <c:delete val="1"/>
              <c:extLst>
                <c:ext xmlns:c15="http://schemas.microsoft.com/office/drawing/2012/chart" uri="{CE6537A1-D6FC-4f65-9D91-7224C49458BB}"/>
              </c:extLst>
            </c:dLbl>
            <c:dLbl>
              <c:idx val="4"/>
              <c:delete val="1"/>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delete val="1"/>
              <c:extLst>
                <c:ext xmlns:c15="http://schemas.microsoft.com/office/drawing/2012/chart" uri="{CE6537A1-D6FC-4f65-9D91-7224C49458BB}"/>
              </c:extLst>
            </c:dLbl>
            <c:dLbl>
              <c:idx val="9"/>
              <c:delete val="1"/>
              <c:extLst>
                <c:ext xmlns:c15="http://schemas.microsoft.com/office/drawing/2012/chart" uri="{CE6537A1-D6FC-4f65-9D91-7224C49458BB}"/>
              </c:extLst>
            </c:dLbl>
            <c:dLbl>
              <c:idx val="10"/>
              <c:layout/>
              <c:dLblPos val="t"/>
              <c:showLegendKey val="0"/>
              <c:showVal val="0"/>
              <c:showCatName val="0"/>
              <c:showSerName val="1"/>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Sheet2!$B$1:$L$1</c:f>
              <c:numCache>
                <c:formatCode>0</c:formatCode>
                <c:ptCount val="11"/>
                <c:pt idx="0">
                  <c:v>10.0</c:v>
                </c:pt>
                <c:pt idx="1">
                  <c:v>9.0</c:v>
                </c:pt>
                <c:pt idx="2">
                  <c:v>8.0</c:v>
                </c:pt>
                <c:pt idx="3">
                  <c:v>7.0</c:v>
                </c:pt>
                <c:pt idx="4">
                  <c:v>6.0</c:v>
                </c:pt>
                <c:pt idx="5">
                  <c:v>5.0</c:v>
                </c:pt>
                <c:pt idx="6">
                  <c:v>4.0</c:v>
                </c:pt>
                <c:pt idx="7">
                  <c:v>3.0</c:v>
                </c:pt>
                <c:pt idx="8">
                  <c:v>2.0</c:v>
                </c:pt>
                <c:pt idx="9">
                  <c:v>1.0</c:v>
                </c:pt>
                <c:pt idx="10">
                  <c:v>0.0</c:v>
                </c:pt>
              </c:numCache>
            </c:numRef>
          </c:cat>
          <c:val>
            <c:numRef>
              <c:f>Sheet2!$B$26:$L$26</c:f>
              <c:numCache>
                <c:formatCode>0</c:formatCode>
                <c:ptCount val="11"/>
                <c:pt idx="0">
                  <c:v>5.96046447753906E-5</c:v>
                </c:pt>
                <c:pt idx="1">
                  <c:v>0.00143051147460937</c:v>
                </c:pt>
                <c:pt idx="2">
                  <c:v>0.0164508819580078</c:v>
                </c:pt>
                <c:pt idx="3">
                  <c:v>0.120639801025391</c:v>
                </c:pt>
                <c:pt idx="4">
                  <c:v>0.633358955383301</c:v>
                </c:pt>
                <c:pt idx="5">
                  <c:v>2.533435821533203</c:v>
                </c:pt>
                <c:pt idx="6">
                  <c:v>8.022546768188476</c:v>
                </c:pt>
                <c:pt idx="7">
                  <c:v>20.6294059753418</c:v>
                </c:pt>
                <c:pt idx="8">
                  <c:v>43.83748769760132</c:v>
                </c:pt>
                <c:pt idx="9">
                  <c:v>77.93331146240234</c:v>
                </c:pt>
                <c:pt idx="10">
                  <c:v>846.2718725204467</c:v>
                </c:pt>
              </c:numCache>
            </c:numRef>
          </c:val>
          <c:smooth val="0"/>
        </c:ser>
        <c:dLbls>
          <c:showLegendKey val="0"/>
          <c:showVal val="0"/>
          <c:showCatName val="0"/>
          <c:showSerName val="0"/>
          <c:showPercent val="0"/>
          <c:showBubbleSize val="0"/>
        </c:dLbls>
        <c:smooth val="0"/>
        <c:axId val="1814241968"/>
        <c:axId val="1814244816"/>
      </c:lineChart>
      <c:catAx>
        <c:axId val="18142419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t>
                </a:r>
                <a:r>
                  <a:rPr lang="en-US" sz="2400" baseline="0"/>
                  <a:t> </a:t>
                </a:r>
                <a:r>
                  <a:rPr lang="en-US" sz="2400"/>
                  <a:t>Missing Concepts</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4816"/>
        <c:crosses val="autoZero"/>
        <c:auto val="1"/>
        <c:lblAlgn val="ctr"/>
        <c:lblOffset val="100"/>
        <c:noMultiLvlLbl val="0"/>
      </c:catAx>
      <c:valAx>
        <c:axId val="1814244816"/>
        <c:scaling>
          <c:orientation val="minMax"/>
          <c:max val="1000.0"/>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 Records</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nextTo"/>
        <c:spPr>
          <a:noFill/>
          <a:ln>
            <a:solidFill>
              <a:schemeClr val="bg2">
                <a:lumMod val="90000"/>
              </a:schemeClr>
            </a:solid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814241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0.89424</cdr:x>
      <cdr:y>0.12037</cdr:y>
    </cdr:from>
    <cdr:to>
      <cdr:x>0.98731</cdr:x>
      <cdr:y>0.23611</cdr:y>
    </cdr:to>
    <cdr:sp macro="" textlink="">
      <cdr:nvSpPr>
        <cdr:cNvPr id="2" name="TextBox 1"/>
        <cdr:cNvSpPr txBox="1"/>
      </cdr:nvSpPr>
      <cdr:spPr>
        <a:xfrm xmlns:a="http://schemas.openxmlformats.org/drawingml/2006/main">
          <a:off x="10737850" y="660400"/>
          <a:ext cx="1117600" cy="635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0.89318</cdr:x>
      <cdr:y>0.12731</cdr:y>
    </cdr:from>
    <cdr:to>
      <cdr:x>0.98837</cdr:x>
      <cdr:y>0.25463</cdr:y>
    </cdr:to>
    <cdr:sp macro="" textlink="">
      <cdr:nvSpPr>
        <cdr:cNvPr id="3" name="TextBox 2"/>
        <cdr:cNvSpPr txBox="1"/>
      </cdr:nvSpPr>
      <cdr:spPr>
        <a:xfrm xmlns:a="http://schemas.openxmlformats.org/drawingml/2006/main">
          <a:off x="10725150" y="698500"/>
          <a:ext cx="1143000" cy="6985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dr:relSizeAnchor xmlns:cdr="http://schemas.openxmlformats.org/drawingml/2006/chartDrawing">
    <cdr:from>
      <cdr:x>0.26484</cdr:x>
      <cdr:y>0.93199</cdr:y>
    </cdr:from>
    <cdr:to>
      <cdr:x>0.48109</cdr:x>
      <cdr:y>0.96764</cdr:y>
    </cdr:to>
    <cdr:sp macro="" textlink="">
      <cdr:nvSpPr>
        <cdr:cNvPr id="5" name="TextBox 4"/>
        <cdr:cNvSpPr txBox="1"/>
      </cdr:nvSpPr>
      <cdr:spPr>
        <a:xfrm xmlns:a="http://schemas.openxmlformats.org/drawingml/2006/main">
          <a:off x="4245168" y="13290362"/>
          <a:ext cx="3466185" cy="508469"/>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400" b="0" dirty="0"/>
            <a:t>#</a:t>
          </a:r>
          <a:r>
            <a:rPr lang="en-US" sz="2400" b="0" baseline="0" dirty="0"/>
            <a:t> </a:t>
          </a:r>
          <a:r>
            <a:rPr lang="en-US" sz="2400" b="0" dirty="0"/>
            <a:t>Concepts missing</a:t>
          </a:r>
          <a:endParaRPr lang="en-US" sz="1100" b="0" dirty="0"/>
        </a:p>
      </cdr:txBody>
    </cdr:sp>
  </cdr:relSizeAnchor>
</c:userShapes>
</file>

<file path=ppt/drawings/drawing2.xml><?xml version="1.0" encoding="utf-8"?>
<c:userShapes xmlns:c="http://schemas.openxmlformats.org/drawingml/2006/chart">
  <cdr:relSizeAnchor xmlns:cdr="http://schemas.openxmlformats.org/drawingml/2006/chartDrawing">
    <cdr:from>
      <cdr:x>0.20325</cdr:x>
      <cdr:y>0.34618</cdr:y>
    </cdr:from>
    <cdr:to>
      <cdr:x>0.45449</cdr:x>
      <cdr:y>0.45165</cdr:y>
    </cdr:to>
    <cdr:sp macro="" textlink="">
      <cdr:nvSpPr>
        <cdr:cNvPr id="2" name="Right Arrow 1"/>
        <cdr:cNvSpPr/>
      </cdr:nvSpPr>
      <cdr:spPr>
        <a:xfrm xmlns:a="http://schemas.openxmlformats.org/drawingml/2006/main">
          <a:off x="3040694" y="3348490"/>
          <a:ext cx="3758799" cy="1020195"/>
        </a:xfrm>
        <a:prstGeom xmlns:a="http://schemas.openxmlformats.org/drawingml/2006/main" prst="rightArrow">
          <a:avLst/>
        </a:prstGeom>
        <a:noFill xmlns:a="http://schemas.openxmlformats.org/drawingml/2006/main"/>
        <a:ln xmlns:a="http://schemas.openxmlformats.org/drawingml/2006/main">
          <a:solidFill>
            <a:schemeClr val="accent3"/>
          </a:solidFill>
        </a:l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nchor="ctr" anchorCtr="1"/>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r>
            <a:rPr lang="en-US" sz="2400">
              <a:solidFill>
                <a:schemeClr val="tx1"/>
              </a:solidFill>
            </a:rPr>
            <a:t>Collection </a:t>
          </a:r>
          <a:r>
            <a:rPr lang="en-US" sz="2400" baseline="0">
              <a:solidFill>
                <a:schemeClr val="tx1"/>
              </a:solidFill>
            </a:rPr>
            <a:t>Completeness</a:t>
          </a:r>
          <a:endParaRPr lang="en-US" sz="2400">
            <a:solidFill>
              <a:schemeClr val="tx1"/>
            </a:solidFill>
          </a:endParaRPr>
        </a:p>
      </cdr:txBody>
    </cdr:sp>
  </cdr:relSizeAnchor>
</c:userShape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8924916-2EE5-1540-BD62-1BE903B74790}" type="datetimeFigureOut">
              <a:rPr lang="en-US" smtClean="0"/>
              <a:t>11/28/16</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CF3391-0F17-3842-A730-62361FAE31FA}" type="slidenum">
              <a:rPr lang="en-US" smtClean="0"/>
              <a:t>‹#›</a:t>
            </a:fld>
            <a:endParaRPr lang="en-US"/>
          </a:p>
        </p:txBody>
      </p:sp>
    </p:spTree>
    <p:extLst>
      <p:ext uri="{BB962C8B-B14F-4D97-AF65-F5344CB8AC3E}">
        <p14:creationId xmlns:p14="http://schemas.microsoft.com/office/powerpoint/2010/main" val="85057329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Thicker number </a:t>
            </a:r>
            <a:endParaRPr lang="en-US" dirty="0"/>
          </a:p>
        </p:txBody>
      </p:sp>
      <p:sp>
        <p:nvSpPr>
          <p:cNvPr id="4" name="Slide Number Placeholder 3"/>
          <p:cNvSpPr>
            <a:spLocks noGrp="1"/>
          </p:cNvSpPr>
          <p:nvPr>
            <p:ph type="sldNum" sz="quarter" idx="10"/>
          </p:nvPr>
        </p:nvSpPr>
        <p:spPr/>
        <p:txBody>
          <a:bodyPr/>
          <a:lstStyle/>
          <a:p>
            <a:fld id="{F2CF3391-0F17-3842-A730-62361FAE31FA}" type="slidenum">
              <a:rPr lang="en-US" smtClean="0"/>
              <a:t>1</a:t>
            </a:fld>
            <a:endParaRPr lang="en-US"/>
          </a:p>
        </p:txBody>
      </p:sp>
    </p:spTree>
    <p:extLst>
      <p:ext uri="{BB962C8B-B14F-4D97-AF65-F5344CB8AC3E}">
        <p14:creationId xmlns:p14="http://schemas.microsoft.com/office/powerpoint/2010/main" val="45025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8401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67933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027921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29950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6C8418-0B28-FE41-92E2-487517FC0C34}" type="datetimeFigureOut">
              <a:rPr lang="en-US" smtClean="0"/>
              <a:t>11/28/16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26473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536711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46C8418-0B28-FE41-92E2-487517FC0C34}" type="datetimeFigureOut">
              <a:rPr lang="en-US" smtClean="0"/>
              <a:t>11/28/16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08222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46C8418-0B28-FE41-92E2-487517FC0C34}" type="datetimeFigureOut">
              <a:rPr lang="en-US" smtClean="0"/>
              <a:t>11/28/16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908165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C8418-0B28-FE41-92E2-487517FC0C34}" type="datetimeFigureOut">
              <a:rPr lang="en-US" smtClean="0"/>
              <a:t>11/28/16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93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2117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6C8418-0B28-FE41-92E2-487517FC0C34}" type="datetimeFigureOut">
              <a:rPr lang="en-US" smtClean="0"/>
              <a:t>11/28/16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81C86-B245-CF4B-8A9E-32CAF867E041}" type="slidenum">
              <a:rPr lang="en-US" smtClean="0"/>
              <a:t>‹#›</a:t>
            </a:fld>
            <a:endParaRPr lang="en-US"/>
          </a:p>
        </p:txBody>
      </p:sp>
    </p:spTree>
    <p:extLst>
      <p:ext uri="{BB962C8B-B14F-4D97-AF65-F5344CB8AC3E}">
        <p14:creationId xmlns:p14="http://schemas.microsoft.com/office/powerpoint/2010/main" val="14941953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746C8418-0B28-FE41-92E2-487517FC0C34}" type="datetimeFigureOut">
              <a:rPr lang="en-US" smtClean="0"/>
              <a:t>11/28/16</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DE181C86-B245-CF4B-8A9E-32CAF867E041}" type="slidenum">
              <a:rPr lang="en-US" smtClean="0"/>
              <a:t>‹#›</a:t>
            </a:fld>
            <a:endParaRPr lang="en-US"/>
          </a:p>
        </p:txBody>
      </p:sp>
    </p:spTree>
    <p:extLst>
      <p:ext uri="{BB962C8B-B14F-4D97-AF65-F5344CB8AC3E}">
        <p14:creationId xmlns:p14="http://schemas.microsoft.com/office/powerpoint/2010/main" val="16570210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png"/><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696691" y="528480"/>
            <a:ext cx="41813018" cy="1569660"/>
          </a:xfrm>
          <a:prstGeom prst="rect">
            <a:avLst/>
          </a:prstGeom>
          <a:noFill/>
        </p:spPr>
        <p:txBody>
          <a:bodyPr wrap="square" rtlCol="0">
            <a:spAutoFit/>
          </a:bodyPr>
          <a:lstStyle/>
          <a:p>
            <a:pPr algn="ctr"/>
            <a:r>
              <a:rPr lang="en-US" sz="9600" dirty="0" smtClean="0"/>
              <a:t>Do Community Recommendations Improve Metadata Completeness</a:t>
            </a:r>
            <a:r>
              <a:rPr lang="en-US" sz="9600" dirty="0" smtClean="0"/>
              <a:t>?  (</a:t>
            </a:r>
            <a:r>
              <a:rPr lang="mr-IN" sz="9600" dirty="0" smtClean="0"/>
              <a:t>IN23C-1785</a:t>
            </a:r>
            <a:r>
              <a:rPr lang="en-US" sz="9600" dirty="0" smtClean="0"/>
              <a:t>)</a:t>
            </a:r>
            <a:endParaRPr lang="en-US" sz="9600" dirty="0"/>
          </a:p>
        </p:txBody>
      </p:sp>
      <p:sp>
        <p:nvSpPr>
          <p:cNvPr id="30" name="TextBox 29"/>
          <p:cNvSpPr txBox="1"/>
          <p:nvPr/>
        </p:nvSpPr>
        <p:spPr>
          <a:xfrm>
            <a:off x="9734557" y="2456282"/>
            <a:ext cx="31737286" cy="1200329"/>
          </a:xfrm>
          <a:prstGeom prst="rect">
            <a:avLst/>
          </a:prstGeom>
          <a:noFill/>
        </p:spPr>
        <p:txBody>
          <a:bodyPr wrap="square" rtlCol="0">
            <a:spAutoFit/>
          </a:bodyPr>
          <a:lstStyle/>
          <a:p>
            <a:r>
              <a:rPr lang="en-US" sz="4000" dirty="0"/>
              <a:t>Sean </a:t>
            </a:r>
            <a:r>
              <a:rPr lang="en-US" sz="4000" dirty="0" smtClean="0"/>
              <a:t>Gordon </a:t>
            </a:r>
            <a:r>
              <a:rPr lang="en-US" sz="4000" dirty="0"/>
              <a:t>(</a:t>
            </a:r>
            <a:r>
              <a:rPr lang="en-US" sz="4000" dirty="0" err="1" smtClean="0"/>
              <a:t>scgordon@hdfgroup.org</a:t>
            </a:r>
            <a:r>
              <a:rPr lang="en-US" sz="4000" dirty="0" smtClean="0"/>
              <a:t>)</a:t>
            </a:r>
            <a:r>
              <a:rPr lang="en-US" sz="4000" baseline="-25000" dirty="0" smtClean="0"/>
              <a:t>1</a:t>
            </a:r>
            <a:r>
              <a:rPr lang="en-US" sz="4000" dirty="0" smtClean="0"/>
              <a:t>, </a:t>
            </a:r>
            <a:r>
              <a:rPr lang="en-US" sz="4000" dirty="0"/>
              <a:t>Ted </a:t>
            </a:r>
            <a:r>
              <a:rPr lang="en-US" sz="4000" dirty="0" smtClean="0"/>
              <a:t>Habermann</a:t>
            </a:r>
            <a:r>
              <a:rPr lang="en-US" sz="4000" baseline="-25000" dirty="0" smtClean="0"/>
              <a:t>1, </a:t>
            </a:r>
            <a:r>
              <a:rPr lang="en-US" sz="4000" dirty="0"/>
              <a:t>Matthew B. </a:t>
            </a:r>
            <a:r>
              <a:rPr lang="en-US" sz="4000" dirty="0" smtClean="0"/>
              <a:t>Jones</a:t>
            </a:r>
            <a:r>
              <a:rPr lang="en-US" sz="4000" baseline="-25000" dirty="0" smtClean="0"/>
              <a:t>2</a:t>
            </a:r>
            <a:r>
              <a:rPr lang="en-US" sz="4000" dirty="0" smtClean="0"/>
              <a:t>, </a:t>
            </a:r>
            <a:r>
              <a:rPr lang="en-US" sz="4000" dirty="0"/>
              <a:t>Ben </a:t>
            </a:r>
            <a:r>
              <a:rPr lang="en-US" sz="4000" dirty="0" smtClean="0"/>
              <a:t>Leinfelder</a:t>
            </a:r>
            <a:r>
              <a:rPr lang="en-US" sz="4000" baseline="-25000" dirty="0"/>
              <a:t>2</a:t>
            </a:r>
            <a:r>
              <a:rPr lang="en-US" sz="4000" dirty="0" smtClean="0"/>
              <a:t>, </a:t>
            </a:r>
            <a:r>
              <a:rPr lang="en-US" sz="4000" dirty="0"/>
              <a:t>Bryce </a:t>
            </a:r>
            <a:r>
              <a:rPr lang="en-US" sz="4000" dirty="0" smtClean="0"/>
              <a:t>Mecum</a:t>
            </a:r>
            <a:r>
              <a:rPr lang="en-US" sz="4000" baseline="-25000" dirty="0"/>
              <a:t>2</a:t>
            </a:r>
            <a:r>
              <a:rPr lang="en-US" sz="4000" dirty="0" smtClean="0"/>
              <a:t>, Lindsay </a:t>
            </a:r>
            <a:r>
              <a:rPr lang="en-US" sz="4000" dirty="0"/>
              <a:t>A. </a:t>
            </a:r>
            <a:r>
              <a:rPr lang="en-US" sz="4000" dirty="0" smtClean="0"/>
              <a:t>Powers</a:t>
            </a:r>
            <a:r>
              <a:rPr lang="en-US" sz="4000" baseline="-25000" dirty="0" smtClean="0"/>
              <a:t>3</a:t>
            </a:r>
            <a:r>
              <a:rPr lang="en-US" sz="4000" dirty="0" smtClean="0"/>
              <a:t>, and Peter Slaughter</a:t>
            </a:r>
            <a:r>
              <a:rPr lang="en-US" sz="4000" baseline="-25000" dirty="0"/>
              <a:t>2</a:t>
            </a:r>
            <a:endParaRPr lang="en-US" sz="4000" dirty="0"/>
          </a:p>
          <a:p>
            <a:pPr algn="ctr"/>
            <a:r>
              <a:rPr lang="en-US" sz="3200" dirty="0" smtClean="0"/>
              <a:t>1. The </a:t>
            </a:r>
            <a:r>
              <a:rPr lang="en-US" sz="3200" dirty="0"/>
              <a:t>HDF </a:t>
            </a:r>
            <a:r>
              <a:rPr lang="en-US" sz="3200" dirty="0" smtClean="0"/>
              <a:t>Group, 2. </a:t>
            </a:r>
            <a:r>
              <a:rPr lang="en-US" sz="3200" dirty="0"/>
              <a:t>National Center for Ecological Analysis and </a:t>
            </a:r>
            <a:r>
              <a:rPr lang="en-US" sz="3200" dirty="0" smtClean="0"/>
              <a:t>Synthesis 3. United States Geological Society</a:t>
            </a:r>
            <a:endParaRPr lang="en-US" sz="3200" dirty="0"/>
          </a:p>
        </p:txBody>
      </p:sp>
      <p:pic>
        <p:nvPicPr>
          <p:cNvPr id="7" name="Picture 6" descr="logo_bluegreen_txt_mac.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41608" y="785850"/>
            <a:ext cx="4327164" cy="2310951"/>
          </a:xfrm>
          <a:prstGeom prst="rect">
            <a:avLst/>
          </a:prstGeom>
        </p:spPr>
      </p:pic>
      <p:pic>
        <p:nvPicPr>
          <p:cNvPr id="32" name="Picture 31"/>
          <p:cNvPicPr>
            <a:picLocks noChangeAspect="1"/>
          </p:cNvPicPr>
          <p:nvPr/>
        </p:nvPicPr>
        <p:blipFill>
          <a:blip r:embed="rId4"/>
          <a:stretch>
            <a:fillRect/>
          </a:stretch>
        </p:blipFill>
        <p:spPr>
          <a:xfrm>
            <a:off x="422264" y="456761"/>
            <a:ext cx="2502309" cy="2722431"/>
          </a:xfrm>
          <a:prstGeom prst="rect">
            <a:avLst/>
          </a:prstGeom>
        </p:spPr>
      </p:pic>
      <p:pic>
        <p:nvPicPr>
          <p:cNvPr id="15" name="Picture 14"/>
          <p:cNvPicPr>
            <a:picLocks noChangeAspect="1"/>
          </p:cNvPicPr>
          <p:nvPr/>
        </p:nvPicPr>
        <p:blipFill rotWithShape="1">
          <a:blip r:embed="rId5">
            <a:extLst>
              <a:ext uri="{28A0092B-C50C-407E-A947-70E740481C1C}">
                <a14:useLocalDpi xmlns:a14="http://schemas.microsoft.com/office/drawing/2010/main" val="0"/>
              </a:ext>
            </a:extLst>
          </a:blip>
          <a:srcRect t="30396" b="33041"/>
          <a:stretch/>
        </p:blipFill>
        <p:spPr>
          <a:xfrm>
            <a:off x="422264" y="31611094"/>
            <a:ext cx="3556000" cy="928688"/>
          </a:xfrm>
          <a:prstGeom prst="rect">
            <a:avLst/>
          </a:prstGeom>
        </p:spPr>
      </p:pic>
      <p:sp>
        <p:nvSpPr>
          <p:cNvPr id="16" name="TextBox 15"/>
          <p:cNvSpPr txBox="1"/>
          <p:nvPr/>
        </p:nvSpPr>
        <p:spPr>
          <a:xfrm>
            <a:off x="17318736" y="4252639"/>
            <a:ext cx="16568928" cy="7602081"/>
          </a:xfrm>
          <a:prstGeom prst="rect">
            <a:avLst/>
          </a:prstGeom>
          <a:noFill/>
        </p:spPr>
        <p:txBody>
          <a:bodyPr wrap="square" rtlCol="0">
            <a:spAutoFit/>
          </a:bodyPr>
          <a:lstStyle/>
          <a:p>
            <a:r>
              <a:rPr lang="en-US" sz="4800" dirty="0" smtClean="0"/>
              <a:t>Process</a:t>
            </a:r>
          </a:p>
          <a:p>
            <a:pPr marL="571500" indent="-571500">
              <a:buFont typeface="Arial" charset="0"/>
              <a:buChar char="•"/>
            </a:pPr>
            <a:r>
              <a:rPr lang="en-US" sz="4000" dirty="0" smtClean="0"/>
              <a:t>Utilized </a:t>
            </a:r>
            <a:r>
              <a:rPr lang="en-US" sz="4000" dirty="0" smtClean="0"/>
              <a:t>a </a:t>
            </a:r>
            <a:r>
              <a:rPr lang="en-US" sz="4000" dirty="0" smtClean="0"/>
              <a:t>python sampling </a:t>
            </a:r>
            <a:r>
              <a:rPr lang="en-US" sz="4000" dirty="0"/>
              <a:t>tool that leveraged </a:t>
            </a:r>
            <a:r>
              <a:rPr lang="en-US" sz="4000" dirty="0" err="1" smtClean="0"/>
              <a:t>DataONE’s</a:t>
            </a:r>
            <a:r>
              <a:rPr lang="en-US" sz="4000" dirty="0" smtClean="0"/>
              <a:t> </a:t>
            </a:r>
            <a:r>
              <a:rPr lang="en-US" sz="4000" dirty="0"/>
              <a:t>SOLR </a:t>
            </a:r>
            <a:r>
              <a:rPr lang="en-US" sz="4000" dirty="0" smtClean="0"/>
              <a:t>index </a:t>
            </a:r>
            <a:r>
              <a:rPr lang="en-US" sz="4000" dirty="0" smtClean="0"/>
              <a:t>to identify and </a:t>
            </a:r>
            <a:r>
              <a:rPr lang="en-US" sz="4000" dirty="0"/>
              <a:t>create </a:t>
            </a:r>
            <a:r>
              <a:rPr lang="en-US" sz="4000" dirty="0" smtClean="0"/>
              <a:t>XML collections of 250 LTER </a:t>
            </a:r>
            <a:r>
              <a:rPr lang="en-US" sz="4000" dirty="0"/>
              <a:t>metadata records </a:t>
            </a:r>
            <a:r>
              <a:rPr lang="en-US" sz="4000" dirty="0" smtClean="0"/>
              <a:t>from </a:t>
            </a:r>
            <a:r>
              <a:rPr lang="en-US" sz="4000" dirty="0" smtClean="0"/>
              <a:t>each year</a:t>
            </a:r>
            <a:r>
              <a:rPr lang="en-US" sz="4000" dirty="0" smtClean="0"/>
              <a:t> </a:t>
            </a:r>
            <a:r>
              <a:rPr lang="en-US" sz="4000" dirty="0"/>
              <a:t>2005-2016</a:t>
            </a:r>
            <a:r>
              <a:rPr lang="en-US" sz="4000" dirty="0" smtClean="0"/>
              <a:t>.</a:t>
            </a:r>
            <a:endParaRPr lang="en-US" sz="4000" dirty="0" smtClean="0"/>
          </a:p>
          <a:p>
            <a:pPr marL="571500" indent="-571500">
              <a:buFont typeface="Arial" charset="0"/>
              <a:buChar char="•"/>
            </a:pPr>
            <a:r>
              <a:rPr lang="en-US" sz="4000" dirty="0" smtClean="0"/>
              <a:t>Used </a:t>
            </a:r>
            <a:r>
              <a:rPr lang="en-US" sz="4000" dirty="0" smtClean="0"/>
              <a:t>XSL rubrics to determine conceptual content </a:t>
            </a:r>
            <a:r>
              <a:rPr lang="en-US" sz="4000" dirty="0" smtClean="0"/>
              <a:t>in</a:t>
            </a:r>
            <a:r>
              <a:rPr lang="en-US" sz="4000" dirty="0" smtClean="0"/>
              <a:t> </a:t>
            </a:r>
            <a:r>
              <a:rPr lang="en-US" sz="4000" dirty="0" smtClean="0"/>
              <a:t>each </a:t>
            </a:r>
            <a:r>
              <a:rPr lang="en-US" sz="4000" dirty="0" smtClean="0"/>
              <a:t>record.</a:t>
            </a:r>
          </a:p>
          <a:p>
            <a:pPr marL="571500" indent="-571500">
              <a:buFont typeface="Arial" charset="0"/>
              <a:buChar char="•"/>
            </a:pPr>
            <a:r>
              <a:rPr lang="en-US" sz="4000" dirty="0" smtClean="0"/>
              <a:t>Analyzed </a:t>
            </a:r>
            <a:r>
              <a:rPr lang="en-US" sz="4000" dirty="0" smtClean="0"/>
              <a:t>results for completeness of 25 </a:t>
            </a:r>
            <a:r>
              <a:rPr lang="en-US" sz="4000" dirty="0" smtClean="0"/>
              <a:t>concepts in </a:t>
            </a:r>
            <a:r>
              <a:rPr lang="en-US" sz="4000" dirty="0" smtClean="0"/>
              <a:t>the Recommendations Analysis Dashboard</a:t>
            </a:r>
            <a:r>
              <a:rPr lang="en-US" sz="4000" baseline="-25000" dirty="0" smtClean="0"/>
              <a:t>1 </a:t>
            </a:r>
            <a:r>
              <a:rPr lang="en-US" sz="4000" dirty="0" smtClean="0"/>
              <a:t>for each years collection.  </a:t>
            </a:r>
            <a:endParaRPr lang="en-US" sz="4000" dirty="0" smtClean="0"/>
          </a:p>
          <a:p>
            <a:pPr marL="571500" indent="-571500">
              <a:buFont typeface="Arial" charset="0"/>
              <a:buChar char="•"/>
            </a:pPr>
            <a:r>
              <a:rPr lang="en-US" sz="4000" dirty="0" smtClean="0"/>
              <a:t>Compared </a:t>
            </a:r>
            <a:r>
              <a:rPr lang="en-US" sz="4000" dirty="0" smtClean="0"/>
              <a:t>analyses across time periods </a:t>
            </a:r>
            <a:r>
              <a:rPr lang="en-US" sz="4000" dirty="0" smtClean="0"/>
              <a:t>using collection </a:t>
            </a:r>
            <a:r>
              <a:rPr lang="en-US" sz="4000" dirty="0" smtClean="0"/>
              <a:t>evolution</a:t>
            </a:r>
            <a:r>
              <a:rPr lang="en-US" sz="4000" baseline="-25000" dirty="0" smtClean="0"/>
              <a:t>2</a:t>
            </a:r>
            <a:r>
              <a:rPr lang="en-US" sz="4000" dirty="0" smtClean="0"/>
              <a:t> analysis variations</a:t>
            </a:r>
            <a:r>
              <a:rPr lang="en-US" sz="4000" dirty="0" smtClean="0"/>
              <a:t>.</a:t>
            </a:r>
          </a:p>
          <a:p>
            <a:pPr marL="571500" indent="-571500">
              <a:buFont typeface="Arial" charset="0"/>
              <a:buChar char="•"/>
            </a:pPr>
            <a:r>
              <a:rPr lang="en-US" sz="4000" dirty="0" smtClean="0"/>
              <a:t>Compared level of homogeneity of each collection to completeness.</a:t>
            </a:r>
            <a:endParaRPr lang="en-US" sz="4000" dirty="0" smtClean="0"/>
          </a:p>
          <a:p>
            <a:endParaRPr lang="en-US" sz="4000" dirty="0" smtClean="0"/>
          </a:p>
          <a:p>
            <a:endParaRPr lang="en-US" sz="4000" dirty="0"/>
          </a:p>
        </p:txBody>
      </p:sp>
      <p:sp>
        <p:nvSpPr>
          <p:cNvPr id="18" name="TextBox 17"/>
          <p:cNvSpPr txBox="1"/>
          <p:nvPr/>
        </p:nvSpPr>
        <p:spPr>
          <a:xfrm>
            <a:off x="35221018" y="24406844"/>
            <a:ext cx="15447755" cy="5632311"/>
          </a:xfrm>
          <a:prstGeom prst="rect">
            <a:avLst/>
          </a:prstGeom>
          <a:noFill/>
        </p:spPr>
        <p:txBody>
          <a:bodyPr wrap="square" rtlCol="0">
            <a:spAutoFit/>
          </a:bodyPr>
          <a:lstStyle/>
          <a:p>
            <a:r>
              <a:rPr lang="en-US" sz="4800" dirty="0" smtClean="0"/>
              <a:t>Observations</a:t>
            </a:r>
          </a:p>
          <a:p>
            <a:pPr marL="571500" indent="-571500">
              <a:buFont typeface="Arial" charset="0"/>
              <a:buChar char="•"/>
            </a:pPr>
            <a:r>
              <a:rPr lang="en-US" sz="4000" dirty="0" smtClean="0"/>
              <a:t>No clear </a:t>
            </a:r>
            <a:r>
              <a:rPr lang="en-US" sz="4000" dirty="0" smtClean="0"/>
              <a:t>temporal</a:t>
            </a:r>
            <a:r>
              <a:rPr lang="en-US" sz="4000" dirty="0" smtClean="0"/>
              <a:t> </a:t>
            </a:r>
            <a:r>
              <a:rPr lang="en-US" sz="4000" dirty="0" smtClean="0"/>
              <a:t>progression towards completeness of </a:t>
            </a:r>
            <a:r>
              <a:rPr lang="en-US" sz="4000" dirty="0" smtClean="0"/>
              <a:t>a recommendation’s use </a:t>
            </a:r>
            <a:r>
              <a:rPr lang="en-US" sz="4000" dirty="0" smtClean="0"/>
              <a:t>case </a:t>
            </a:r>
            <a:r>
              <a:rPr lang="en-US" sz="4000" dirty="0" smtClean="0"/>
              <a:t>over entire time period. </a:t>
            </a:r>
            <a:endParaRPr lang="en-US" sz="4000" dirty="0" smtClean="0"/>
          </a:p>
          <a:p>
            <a:pPr marL="571500" indent="-571500">
              <a:buFont typeface="Arial" charset="0"/>
              <a:buChar char="•"/>
            </a:pPr>
            <a:r>
              <a:rPr lang="en-US" sz="4000" dirty="0" smtClean="0"/>
              <a:t>Clear adherence to dialect schema required </a:t>
            </a:r>
            <a:r>
              <a:rPr lang="en-US" sz="4000" dirty="0" smtClean="0"/>
              <a:t>concepts: Resource Title, Resource Identifier, Author / Originator, Resource Contact.</a:t>
            </a:r>
          </a:p>
          <a:p>
            <a:pPr marL="571500" indent="-571500">
              <a:buFont typeface="Arial" charset="0"/>
              <a:buChar char="•"/>
            </a:pPr>
            <a:r>
              <a:rPr lang="en-US" sz="4000" dirty="0" smtClean="0"/>
              <a:t>Varying degrees of adoption of the other concepts in the use case.</a:t>
            </a:r>
            <a:endParaRPr lang="en-US" sz="4000" dirty="0"/>
          </a:p>
          <a:p>
            <a:pPr marL="571500" indent="-571500">
              <a:buFont typeface="Arial" charset="0"/>
              <a:buChar char="•"/>
            </a:pPr>
            <a:r>
              <a:rPr lang="en-US" sz="4000" dirty="0" smtClean="0"/>
              <a:t>Collection heterogeneity has no clear effect on completeness.</a:t>
            </a:r>
            <a:endParaRPr lang="en-US" sz="4000" dirty="0" smtClean="0"/>
          </a:p>
          <a:p>
            <a:endParaRPr lang="en-US" sz="3600" dirty="0"/>
          </a:p>
          <a:p>
            <a:r>
              <a:rPr lang="en-US" sz="3600" dirty="0" smtClean="0"/>
              <a:t> </a:t>
            </a:r>
            <a:endParaRPr lang="en-US" sz="3600" dirty="0"/>
          </a:p>
        </p:txBody>
      </p:sp>
      <p:sp>
        <p:nvSpPr>
          <p:cNvPr id="19" name="TextBox 18"/>
          <p:cNvSpPr txBox="1"/>
          <p:nvPr/>
        </p:nvSpPr>
        <p:spPr>
          <a:xfrm>
            <a:off x="4968725" y="32189738"/>
            <a:ext cx="20199927" cy="1640129"/>
          </a:xfrm>
          <a:prstGeom prst="rect">
            <a:avLst/>
          </a:prstGeom>
          <a:noFill/>
        </p:spPr>
        <p:txBody>
          <a:bodyPr wrap="square" rtlCol="0">
            <a:spAutoFit/>
          </a:bodyPr>
          <a:lstStyle/>
          <a:p>
            <a:r>
              <a:rPr lang="en-US" sz="2800" dirty="0" smtClean="0"/>
              <a:t>1. See </a:t>
            </a:r>
            <a:r>
              <a:rPr lang="en-US" sz="2800" dirty="0"/>
              <a:t>bottom third 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31" name="TextBox 30"/>
          <p:cNvSpPr txBox="1"/>
          <p:nvPr/>
        </p:nvSpPr>
        <p:spPr>
          <a:xfrm>
            <a:off x="20426311" y="32212635"/>
            <a:ext cx="20199927" cy="1640129"/>
          </a:xfrm>
          <a:prstGeom prst="rect">
            <a:avLst/>
          </a:prstGeom>
          <a:noFill/>
        </p:spPr>
        <p:txBody>
          <a:bodyPr wrap="square" rtlCol="0">
            <a:spAutoFit/>
          </a:bodyPr>
          <a:lstStyle/>
          <a:p>
            <a:r>
              <a:rPr lang="en-US" sz="2800" dirty="0" smtClean="0"/>
              <a:t>2. See top right </a:t>
            </a:r>
            <a:r>
              <a:rPr lang="en-US" sz="2800" dirty="0"/>
              <a:t>of </a:t>
            </a:r>
            <a:r>
              <a:rPr lang="en-US" sz="2800" dirty="0">
                <a:cs typeface="Calibri"/>
              </a:rPr>
              <a:t>Evaluating and Evolving Metadata in Multiple Dialects, </a:t>
            </a:r>
            <a:r>
              <a:rPr lang="en-US" sz="2800" dirty="0" smtClean="0">
                <a:cs typeface="Calibri"/>
              </a:rPr>
              <a:t>IN23C-1781 for a description</a:t>
            </a:r>
            <a:endParaRPr lang="en-US" sz="2800" dirty="0"/>
          </a:p>
          <a:p>
            <a:endParaRPr lang="en-US" dirty="0"/>
          </a:p>
        </p:txBody>
      </p:sp>
      <p:sp>
        <p:nvSpPr>
          <p:cNvPr id="24" name="TextBox 23"/>
          <p:cNvSpPr txBox="1"/>
          <p:nvPr/>
        </p:nvSpPr>
        <p:spPr>
          <a:xfrm>
            <a:off x="1533402" y="4252639"/>
            <a:ext cx="14974290" cy="6370975"/>
          </a:xfrm>
          <a:prstGeom prst="rect">
            <a:avLst/>
          </a:prstGeom>
          <a:noFill/>
        </p:spPr>
        <p:txBody>
          <a:bodyPr wrap="square" rtlCol="0">
            <a:spAutoFit/>
          </a:bodyPr>
          <a:lstStyle/>
          <a:p>
            <a:r>
              <a:rPr lang="en-US" sz="4800" dirty="0" smtClean="0"/>
              <a:t>Background</a:t>
            </a:r>
          </a:p>
          <a:p>
            <a:r>
              <a:rPr lang="en-US" sz="4000" dirty="0" smtClean="0"/>
              <a:t>The Long </a:t>
            </a:r>
            <a:r>
              <a:rPr lang="en-US" sz="4000" dirty="0"/>
              <a:t>Range Ecological Network </a:t>
            </a:r>
            <a:r>
              <a:rPr lang="en-US" sz="4000" dirty="0" smtClean="0"/>
              <a:t>uses the Ecological Markup Language metadata dialect for documentation and created </a:t>
            </a:r>
            <a:r>
              <a:rPr lang="en-US" sz="4000" dirty="0"/>
              <a:t>their recommendation for </a:t>
            </a:r>
            <a:r>
              <a:rPr lang="en-US" sz="4000" dirty="0" smtClean="0"/>
              <a:t>use with EML. </a:t>
            </a:r>
            <a:endParaRPr lang="en-US" sz="4000" dirty="0"/>
          </a:p>
          <a:p>
            <a:r>
              <a:rPr lang="en-US" sz="4000" dirty="0" smtClean="0"/>
              <a:t>There are </a:t>
            </a:r>
            <a:r>
              <a:rPr lang="en-US" sz="4000" dirty="0"/>
              <a:t>five documentation use cases in the LTER recommendation: Identification, Discovery, Evaluation, Access, and </a:t>
            </a:r>
            <a:r>
              <a:rPr lang="en-US" sz="4000" dirty="0" smtClean="0"/>
              <a:t>Integration. As </a:t>
            </a:r>
            <a:r>
              <a:rPr lang="en-US" sz="4000" dirty="0"/>
              <a:t>shown below, the </a:t>
            </a:r>
            <a:r>
              <a:rPr lang="en-US" sz="4000" dirty="0" smtClean="0"/>
              <a:t>dialect and recommendation have no missing concept gap. </a:t>
            </a:r>
          </a:p>
          <a:p>
            <a:endParaRPr lang="en-US" sz="4000" dirty="0"/>
          </a:p>
          <a:p>
            <a:endParaRPr lang="en-US" sz="4000" dirty="0"/>
          </a:p>
          <a:p>
            <a:endParaRPr lang="en-US" sz="4000" dirty="0" smtClean="0"/>
          </a:p>
        </p:txBody>
      </p:sp>
      <p:graphicFrame>
        <p:nvGraphicFramePr>
          <p:cNvPr id="40" name="Chart 39"/>
          <p:cNvGraphicFramePr>
            <a:graphicFrameLocks/>
          </p:cNvGraphicFramePr>
          <p:nvPr>
            <p:extLst>
              <p:ext uri="{D42A27DB-BD31-4B8C-83A1-F6EECF244321}">
                <p14:modId xmlns:p14="http://schemas.microsoft.com/office/powerpoint/2010/main" val="189441792"/>
              </p:ext>
            </p:extLst>
          </p:nvPr>
        </p:nvGraphicFramePr>
        <p:xfrm>
          <a:off x="961938" y="9240830"/>
          <a:ext cx="15545754" cy="6733318"/>
        </p:xfrm>
        <a:graphic>
          <a:graphicData uri="http://schemas.openxmlformats.org/drawingml/2006/chart">
            <c:chart xmlns:c="http://schemas.openxmlformats.org/drawingml/2006/chart" xmlns:r="http://schemas.openxmlformats.org/officeDocument/2006/relationships" r:id="rId6"/>
          </a:graphicData>
        </a:graphic>
      </p:graphicFrame>
      <p:sp>
        <p:nvSpPr>
          <p:cNvPr id="36" name="TextBox 35"/>
          <p:cNvSpPr txBox="1"/>
          <p:nvPr/>
        </p:nvSpPr>
        <p:spPr>
          <a:xfrm>
            <a:off x="46031459" y="32017506"/>
            <a:ext cx="4637314" cy="584775"/>
          </a:xfrm>
          <a:prstGeom prst="rect">
            <a:avLst/>
          </a:prstGeom>
          <a:noFill/>
        </p:spPr>
        <p:txBody>
          <a:bodyPr wrap="square" rtlCol="0">
            <a:spAutoFit/>
          </a:bodyPr>
          <a:lstStyle/>
          <a:p>
            <a:r>
              <a:rPr lang="en-US" sz="3200" dirty="0" smtClean="0"/>
              <a:t>NSF-DIBBS Award 1443062</a:t>
            </a:r>
            <a:endParaRPr lang="en-US" sz="3200" dirty="0"/>
          </a:p>
        </p:txBody>
      </p:sp>
      <p:graphicFrame>
        <p:nvGraphicFramePr>
          <p:cNvPr id="42" name="Chart 41"/>
          <p:cNvGraphicFramePr>
            <a:graphicFrameLocks noGrp="1"/>
          </p:cNvGraphicFramePr>
          <p:nvPr>
            <p:extLst>
              <p:ext uri="{D42A27DB-BD31-4B8C-83A1-F6EECF244321}">
                <p14:modId xmlns:p14="http://schemas.microsoft.com/office/powerpoint/2010/main" val="949501987"/>
              </p:ext>
            </p:extLst>
          </p:nvPr>
        </p:nvGraphicFramePr>
        <p:xfrm>
          <a:off x="34611609" y="16366107"/>
          <a:ext cx="15339568" cy="794730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3" name="Chart 42"/>
          <p:cNvGraphicFramePr>
            <a:graphicFrameLocks noGrp="1"/>
          </p:cNvGraphicFramePr>
          <p:nvPr>
            <p:extLst>
              <p:ext uri="{D42A27DB-BD31-4B8C-83A1-F6EECF244321}">
                <p14:modId xmlns:p14="http://schemas.microsoft.com/office/powerpoint/2010/main" val="353349306"/>
              </p:ext>
            </p:extLst>
          </p:nvPr>
        </p:nvGraphicFramePr>
        <p:xfrm>
          <a:off x="34611609" y="13356111"/>
          <a:ext cx="15085569" cy="2864631"/>
        </p:xfrm>
        <a:graphic>
          <a:graphicData uri="http://schemas.openxmlformats.org/drawingml/2006/chart">
            <c:chart xmlns:c="http://schemas.openxmlformats.org/drawingml/2006/chart" xmlns:r="http://schemas.openxmlformats.org/officeDocument/2006/relationships" r:id="rId8"/>
          </a:graphicData>
        </a:graphic>
      </p:graphicFrame>
      <p:sp>
        <p:nvSpPr>
          <p:cNvPr id="46" name="TextBox 45"/>
          <p:cNvSpPr txBox="1"/>
          <p:nvPr/>
        </p:nvSpPr>
        <p:spPr>
          <a:xfrm>
            <a:off x="17231639" y="10920255"/>
            <a:ext cx="16568928" cy="3046988"/>
          </a:xfrm>
          <a:prstGeom prst="rect">
            <a:avLst/>
          </a:prstGeom>
          <a:noFill/>
        </p:spPr>
        <p:txBody>
          <a:bodyPr wrap="square" rtlCol="0">
            <a:spAutoFit/>
          </a:bodyPr>
          <a:lstStyle/>
          <a:p>
            <a:r>
              <a:rPr lang="en-US" sz="4800" dirty="0" smtClean="0"/>
              <a:t>Results</a:t>
            </a:r>
          </a:p>
          <a:p>
            <a:endParaRPr lang="en-US" sz="2400" dirty="0" smtClean="0"/>
          </a:p>
          <a:p>
            <a:endParaRPr lang="en-US" sz="4000" dirty="0" smtClean="0"/>
          </a:p>
          <a:p>
            <a:endParaRPr lang="en-US" sz="4000" dirty="0"/>
          </a:p>
          <a:p>
            <a:endParaRPr lang="en-US" sz="4000" dirty="0" smtClean="0"/>
          </a:p>
        </p:txBody>
      </p:sp>
      <p:graphicFrame>
        <p:nvGraphicFramePr>
          <p:cNvPr id="52" name="Chart 51"/>
          <p:cNvGraphicFramePr>
            <a:graphicFrameLocks noGrp="1"/>
          </p:cNvGraphicFramePr>
          <p:nvPr>
            <p:extLst>
              <p:ext uri="{D42A27DB-BD31-4B8C-83A1-F6EECF244321}">
                <p14:modId xmlns:p14="http://schemas.microsoft.com/office/powerpoint/2010/main" val="877908619"/>
              </p:ext>
            </p:extLst>
          </p:nvPr>
        </p:nvGraphicFramePr>
        <p:xfrm>
          <a:off x="34611610" y="4582698"/>
          <a:ext cx="15424360" cy="8790774"/>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53" name="Chart 52"/>
          <p:cNvGraphicFramePr>
            <a:graphicFrameLocks noGrp="1"/>
          </p:cNvGraphicFramePr>
          <p:nvPr>
            <p:extLst>
              <p:ext uri="{D42A27DB-BD31-4B8C-83A1-F6EECF244321}">
                <p14:modId xmlns:p14="http://schemas.microsoft.com/office/powerpoint/2010/main" val="1479935459"/>
              </p:ext>
            </p:extLst>
          </p:nvPr>
        </p:nvGraphicFramePr>
        <p:xfrm>
          <a:off x="16797208" y="12969296"/>
          <a:ext cx="17090456" cy="18536081"/>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54" name="Chart 53"/>
          <p:cNvGraphicFramePr>
            <a:graphicFrameLocks noGrp="1"/>
          </p:cNvGraphicFramePr>
          <p:nvPr>
            <p:extLst>
              <p:ext uri="{D42A27DB-BD31-4B8C-83A1-F6EECF244321}">
                <p14:modId xmlns:p14="http://schemas.microsoft.com/office/powerpoint/2010/main" val="2084195474"/>
              </p:ext>
            </p:extLst>
          </p:nvPr>
        </p:nvGraphicFramePr>
        <p:xfrm>
          <a:off x="961938" y="21655975"/>
          <a:ext cx="15545754" cy="9832541"/>
        </p:xfrm>
        <a:graphic>
          <a:graphicData uri="http://schemas.openxmlformats.org/drawingml/2006/chart">
            <c:chart xmlns:c="http://schemas.openxmlformats.org/drawingml/2006/chart" xmlns:r="http://schemas.openxmlformats.org/officeDocument/2006/relationships" r:id="rId11"/>
          </a:graphicData>
        </a:graphic>
      </p:graphicFrame>
      <p:sp>
        <p:nvSpPr>
          <p:cNvPr id="55" name="TextBox 54"/>
          <p:cNvSpPr txBox="1"/>
          <p:nvPr/>
        </p:nvSpPr>
        <p:spPr>
          <a:xfrm>
            <a:off x="35221017" y="28930238"/>
            <a:ext cx="15447755" cy="4401205"/>
          </a:xfrm>
          <a:prstGeom prst="rect">
            <a:avLst/>
          </a:prstGeom>
          <a:noFill/>
        </p:spPr>
        <p:txBody>
          <a:bodyPr wrap="square" rtlCol="0">
            <a:spAutoFit/>
          </a:bodyPr>
          <a:lstStyle/>
          <a:p>
            <a:r>
              <a:rPr lang="en-US" sz="4800" dirty="0" smtClean="0"/>
              <a:t>Limitations</a:t>
            </a:r>
            <a:endParaRPr lang="en-US" sz="4800" dirty="0" smtClean="0"/>
          </a:p>
          <a:p>
            <a:pPr marL="571500" indent="-571500">
              <a:buFont typeface="Arial" charset="0"/>
              <a:buChar char="•"/>
            </a:pPr>
            <a:r>
              <a:rPr lang="en-US" sz="4000" dirty="0" smtClean="0"/>
              <a:t>Not a set of records through time.</a:t>
            </a:r>
          </a:p>
          <a:p>
            <a:pPr marL="571500" indent="-571500">
              <a:buFont typeface="Arial" charset="0"/>
              <a:buChar char="•"/>
            </a:pPr>
            <a:r>
              <a:rPr lang="en-US" sz="4000" dirty="0" smtClean="0"/>
              <a:t>Sampling proportion vs sampling size.</a:t>
            </a:r>
          </a:p>
          <a:p>
            <a:pPr marL="571500" indent="-571500">
              <a:buFont typeface="Arial" charset="0"/>
              <a:buChar char="•"/>
            </a:pPr>
            <a:r>
              <a:rPr lang="en-US" sz="4000" dirty="0" smtClean="0"/>
              <a:t>No ethnographic perspective.</a:t>
            </a:r>
          </a:p>
          <a:p>
            <a:pPr marL="571500" indent="-571500">
              <a:buFont typeface="Arial" charset="0"/>
              <a:buChar char="•"/>
            </a:pPr>
            <a:endParaRPr lang="en-US" sz="4000" dirty="0" smtClean="0"/>
          </a:p>
          <a:p>
            <a:endParaRPr lang="en-US" sz="3600" dirty="0"/>
          </a:p>
          <a:p>
            <a:r>
              <a:rPr lang="en-US" sz="3600" dirty="0" smtClean="0"/>
              <a:t> </a:t>
            </a:r>
            <a:endParaRPr lang="en-US" sz="3600" dirty="0"/>
          </a:p>
        </p:txBody>
      </p:sp>
      <p:sp>
        <p:nvSpPr>
          <p:cNvPr id="56" name="TextBox 55"/>
          <p:cNvSpPr txBox="1"/>
          <p:nvPr/>
        </p:nvSpPr>
        <p:spPr>
          <a:xfrm>
            <a:off x="1533402" y="16432540"/>
            <a:ext cx="14974290" cy="6370975"/>
          </a:xfrm>
          <a:prstGeom prst="rect">
            <a:avLst/>
          </a:prstGeom>
          <a:noFill/>
        </p:spPr>
        <p:txBody>
          <a:bodyPr wrap="square" rtlCol="0">
            <a:spAutoFit/>
          </a:bodyPr>
          <a:lstStyle/>
          <a:p>
            <a:r>
              <a:rPr lang="en-US" sz="4800" dirty="0" smtClean="0"/>
              <a:t>Premise</a:t>
            </a:r>
          </a:p>
          <a:p>
            <a:r>
              <a:rPr lang="en-US" sz="4000" dirty="0"/>
              <a:t>The LTER Completeness Recommendation includes concepts the LTER community considers important for creating high quality EML metadata.  Ideally the completeness of LTER metadata should improve over time. The graph below uses a theoretical model to illustrate how metadata completeness is improved over time. This model considers a metadata improvement rate of </a:t>
            </a:r>
            <a:r>
              <a:rPr lang="en-US" sz="4000" dirty="0" smtClean="0"/>
              <a:t>50%, </a:t>
            </a:r>
            <a:r>
              <a:rPr lang="en-US" sz="4000" dirty="0"/>
              <a:t>and shows </a:t>
            </a:r>
            <a:r>
              <a:rPr lang="en-US" sz="4000" dirty="0" smtClean="0"/>
              <a:t>every fourth time step to simulate a </a:t>
            </a:r>
            <a:r>
              <a:rPr lang="en-US" sz="4000" dirty="0"/>
              <a:t>6 month period.</a:t>
            </a:r>
          </a:p>
          <a:p>
            <a:endParaRPr lang="en-US" sz="4000" dirty="0"/>
          </a:p>
          <a:p>
            <a:endParaRPr lang="en-US" sz="4000" dirty="0" smtClean="0"/>
          </a:p>
        </p:txBody>
      </p:sp>
    </p:spTree>
    <p:extLst>
      <p:ext uri="{BB962C8B-B14F-4D97-AF65-F5344CB8AC3E}">
        <p14:creationId xmlns:p14="http://schemas.microsoft.com/office/powerpoint/2010/main" val="8392409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13734</TotalTime>
  <Words>387</Words>
  <Application>Microsoft Macintosh PowerPoint</Application>
  <PresentationFormat>Custom</PresentationFormat>
  <Paragraphs>58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Mangal</vt:lpstr>
      <vt:lpstr>Arial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Gordon</dc:creator>
  <cp:lastModifiedBy>Sean Gordon</cp:lastModifiedBy>
  <cp:revision>317</cp:revision>
  <dcterms:created xsi:type="dcterms:W3CDTF">2015-11-23T22:19:17Z</dcterms:created>
  <dcterms:modified xsi:type="dcterms:W3CDTF">2016-11-30T19:46:14Z</dcterms:modified>
</cp:coreProperties>
</file>

<file path=docProps/thumbnail.jpeg>
</file>